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4"/>
    <p:sldMasterId id="2147483666" r:id="rId5"/>
    <p:sldMasterId id="2147483672" r:id="rId6"/>
    <p:sldMasterId id="2147483692" r:id="rId7"/>
  </p:sldMasterIdLst>
  <p:notesMasterIdLst>
    <p:notesMasterId r:id="rId40"/>
  </p:notesMasterIdLst>
  <p:handoutMasterIdLst>
    <p:handoutMasterId r:id="rId41"/>
  </p:handoutMasterIdLst>
  <p:sldIdLst>
    <p:sldId id="696" r:id="rId8"/>
    <p:sldId id="1042" r:id="rId9"/>
    <p:sldId id="938" r:id="rId10"/>
    <p:sldId id="934" r:id="rId11"/>
    <p:sldId id="584" r:id="rId12"/>
    <p:sldId id="905" r:id="rId13"/>
    <p:sldId id="906" r:id="rId14"/>
    <p:sldId id="606" r:id="rId15"/>
    <p:sldId id="903" r:id="rId16"/>
    <p:sldId id="904" r:id="rId17"/>
    <p:sldId id="1005" r:id="rId18"/>
    <p:sldId id="909" r:id="rId19"/>
    <p:sldId id="340" r:id="rId20"/>
    <p:sldId id="913" r:id="rId21"/>
    <p:sldId id="917" r:id="rId22"/>
    <p:sldId id="919" r:id="rId23"/>
    <p:sldId id="920" r:id="rId24"/>
    <p:sldId id="921" r:id="rId25"/>
    <p:sldId id="1031" r:id="rId26"/>
    <p:sldId id="948" r:id="rId27"/>
    <p:sldId id="1047" r:id="rId28"/>
    <p:sldId id="923" r:id="rId29"/>
    <p:sldId id="924" r:id="rId30"/>
    <p:sldId id="1048" r:id="rId31"/>
    <p:sldId id="1049" r:id="rId32"/>
    <p:sldId id="927" r:id="rId33"/>
    <p:sldId id="929" r:id="rId34"/>
    <p:sldId id="930" r:id="rId35"/>
    <p:sldId id="908" r:id="rId36"/>
    <p:sldId id="928" r:id="rId37"/>
    <p:sldId id="939" r:id="rId38"/>
    <p:sldId id="907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Lutz" initials="" lastIdx="2" clrIdx="0"/>
  <p:cmAuthor id="1" name="Erin Ramsden" initials="" lastIdx="3" clrIdx="1"/>
  <p:cmAuthor id="2" name="Karine Shamlian" initials="" lastIdx="20" clrIdx="2"/>
  <p:cmAuthor id="3" name="Debora Schneider" initials="DS" lastIdx="3" clrIdx="3"/>
  <p:cmAuthor id="4" name="Newman, Amanda" initials="NA" lastIdx="25" clrIdx="4"/>
  <p:cmAuthor id="5" name="Friedl, James" initials="FJ" lastIdx="1" clrIdx="5"/>
  <p:cmAuthor id="6" name="Ebinger, Elizabeth" initials="EE" lastIdx="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894D2"/>
    <a:srgbClr val="EAAA00"/>
    <a:srgbClr val="77C19A"/>
    <a:srgbClr val="FFCD3F"/>
    <a:srgbClr val="FFFFFF"/>
    <a:srgbClr val="FFC90E"/>
    <a:srgbClr val="595959"/>
    <a:srgbClr val="C0C0C0"/>
    <a:srgbClr val="3E9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BBFF8-18B9-4438-BCB4-DAC4B7B19FEE}" v="25" dt="2020-10-15T18:47:10.937"/>
    <p1510:client id="{FCDBC4CF-0DC4-552A-3005-09F6EA68B6EB}" v="1" dt="2020-10-15T20:54:43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26" autoAdjust="0"/>
    <p:restoredTop sz="93890" autoAdjust="0"/>
  </p:normalViewPr>
  <p:slideViewPr>
    <p:cSldViewPr snapToGrid="0">
      <p:cViewPr varScale="1">
        <p:scale>
          <a:sx n="62" d="100"/>
          <a:sy n="62" d="100"/>
        </p:scale>
        <p:origin x="7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7" d="100"/>
        <a:sy n="127" d="100"/>
      </p:scale>
      <p:origin x="0" y="-15138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inger, Elizabeth" userId="1c4a6973-0609-4207-b22d-990ae5a20f28" providerId="ADAL" clId="{D67BBFF8-18B9-4438-BCB4-DAC4B7B19FEE}"/>
    <pc:docChg chg="delSld modSld">
      <pc:chgData name="Ebinger, Elizabeth" userId="1c4a6973-0609-4207-b22d-990ae5a20f28" providerId="ADAL" clId="{D67BBFF8-18B9-4438-BCB4-DAC4B7B19FEE}" dt="2020-10-15T18:47:37.363" v="37" actId="2696"/>
      <pc:docMkLst>
        <pc:docMk/>
      </pc:docMkLst>
      <pc:sldChg chg="modSp">
        <pc:chgData name="Ebinger, Elizabeth" userId="1c4a6973-0609-4207-b22d-990ae5a20f28" providerId="ADAL" clId="{D67BBFF8-18B9-4438-BCB4-DAC4B7B19FEE}" dt="2020-10-15T18:46:40.264" v="33" actId="20577"/>
        <pc:sldMkLst>
          <pc:docMk/>
          <pc:sldMk cId="3049957661" sldId="929"/>
        </pc:sldMkLst>
        <pc:spChg chg="mod">
          <ac:chgData name="Ebinger, Elizabeth" userId="1c4a6973-0609-4207-b22d-990ae5a20f28" providerId="ADAL" clId="{D67BBFF8-18B9-4438-BCB4-DAC4B7B19FEE}" dt="2020-10-15T18:46:40.264" v="33" actId="20577"/>
          <ac:spMkLst>
            <pc:docMk/>
            <pc:sldMk cId="3049957661" sldId="929"/>
            <ac:spMk id="29" creationId="{EC8D1CD8-0F4E-487A-A713-694A8F5F8B47}"/>
          </ac:spMkLst>
        </pc:spChg>
      </pc:sldChg>
      <pc:sldChg chg="modSp">
        <pc:chgData name="Ebinger, Elizabeth" userId="1c4a6973-0609-4207-b22d-990ae5a20f28" providerId="ADAL" clId="{D67BBFF8-18B9-4438-BCB4-DAC4B7B19FEE}" dt="2020-10-15T18:27:56.194" v="0" actId="108"/>
        <pc:sldMkLst>
          <pc:docMk/>
          <pc:sldMk cId="927477706" sldId="952"/>
        </pc:sldMkLst>
        <pc:spChg chg="mod">
          <ac:chgData name="Ebinger, Elizabeth" userId="1c4a6973-0609-4207-b22d-990ae5a20f28" providerId="ADAL" clId="{D67BBFF8-18B9-4438-BCB4-DAC4B7B19FEE}" dt="2020-10-15T18:27:56.194" v="0" actId="108"/>
          <ac:spMkLst>
            <pc:docMk/>
            <pc:sldMk cId="927477706" sldId="952"/>
            <ac:spMk id="4" creationId="{00000000-0000-0000-0000-000000000000}"/>
          </ac:spMkLst>
        </pc:spChg>
      </pc:sldChg>
      <pc:sldChg chg="modSp">
        <pc:chgData name="Ebinger, Elizabeth" userId="1c4a6973-0609-4207-b22d-990ae5a20f28" providerId="ADAL" clId="{D67BBFF8-18B9-4438-BCB4-DAC4B7B19FEE}" dt="2020-10-15T18:46:11.644" v="30" actId="208"/>
        <pc:sldMkLst>
          <pc:docMk/>
          <pc:sldMk cId="1402609776" sldId="1031"/>
        </pc:sldMkLst>
        <pc:spChg chg="mod">
          <ac:chgData name="Ebinger, Elizabeth" userId="1c4a6973-0609-4207-b22d-990ae5a20f28" providerId="ADAL" clId="{D67BBFF8-18B9-4438-BCB4-DAC4B7B19FEE}" dt="2020-10-15T18:45:45.364" v="28" actId="207"/>
          <ac:spMkLst>
            <pc:docMk/>
            <pc:sldMk cId="1402609776" sldId="1031"/>
            <ac:spMk id="17" creationId="{1EAA085D-36DE-4A43-B712-42D92C1B98BD}"/>
          </ac:spMkLst>
        </pc:spChg>
        <pc:spChg chg="mod">
          <ac:chgData name="Ebinger, Elizabeth" userId="1c4a6973-0609-4207-b22d-990ae5a20f28" providerId="ADAL" clId="{D67BBFF8-18B9-4438-BCB4-DAC4B7B19FEE}" dt="2020-10-15T18:43:54.902" v="25" actId="207"/>
          <ac:spMkLst>
            <pc:docMk/>
            <pc:sldMk cId="1402609776" sldId="1031"/>
            <ac:spMk id="18" creationId="{2E1DC67C-AAE3-4E7E-A9DF-F5B3E3621E50}"/>
          </ac:spMkLst>
        </pc:spChg>
        <pc:spChg chg="mod">
          <ac:chgData name="Ebinger, Elizabeth" userId="1c4a6973-0609-4207-b22d-990ae5a20f28" providerId="ADAL" clId="{D67BBFF8-18B9-4438-BCB4-DAC4B7B19FEE}" dt="2020-10-15T18:45:18.948" v="27" actId="207"/>
          <ac:spMkLst>
            <pc:docMk/>
            <pc:sldMk cId="1402609776" sldId="1031"/>
            <ac:spMk id="21" creationId="{F2C93E38-93A4-48AF-81EE-0563A6FD5DD0}"/>
          </ac:spMkLst>
        </pc:spChg>
        <pc:spChg chg="mod">
          <ac:chgData name="Ebinger, Elizabeth" userId="1c4a6973-0609-4207-b22d-990ae5a20f28" providerId="ADAL" clId="{D67BBFF8-18B9-4438-BCB4-DAC4B7B19FEE}" dt="2020-10-15T18:44:01.974" v="26" actId="207"/>
          <ac:spMkLst>
            <pc:docMk/>
            <pc:sldMk cId="1402609776" sldId="1031"/>
            <ac:spMk id="22" creationId="{685CEB9A-BCFA-4CC0-BB6B-D3BAEB659EB5}"/>
          </ac:spMkLst>
        </pc:spChg>
        <pc:spChg chg="mod">
          <ac:chgData name="Ebinger, Elizabeth" userId="1c4a6973-0609-4207-b22d-990ae5a20f28" providerId="ADAL" clId="{D67BBFF8-18B9-4438-BCB4-DAC4B7B19FEE}" dt="2020-10-15T18:45:57.621" v="29" actId="207"/>
          <ac:spMkLst>
            <pc:docMk/>
            <pc:sldMk cId="1402609776" sldId="1031"/>
            <ac:spMk id="23" creationId="{BBAE4B06-B0E1-48B2-9CB8-130106B7B022}"/>
          </ac:spMkLst>
        </pc:spChg>
        <pc:spChg chg="mod">
          <ac:chgData name="Ebinger, Elizabeth" userId="1c4a6973-0609-4207-b22d-990ae5a20f28" providerId="ADAL" clId="{D67BBFF8-18B9-4438-BCB4-DAC4B7B19FEE}" dt="2020-10-15T18:43:30.537" v="18" actId="113"/>
          <ac:spMkLst>
            <pc:docMk/>
            <pc:sldMk cId="1402609776" sldId="1031"/>
            <ac:spMk id="28" creationId="{A996EBC9-4AB7-4389-AAA6-435A6EA168D8}"/>
          </ac:spMkLst>
        </pc:spChg>
        <pc:cxnChg chg="mod">
          <ac:chgData name="Ebinger, Elizabeth" userId="1c4a6973-0609-4207-b22d-990ae5a20f28" providerId="ADAL" clId="{D67BBFF8-18B9-4438-BCB4-DAC4B7B19FEE}" dt="2020-10-15T18:46:11.644" v="30" actId="208"/>
          <ac:cxnSpMkLst>
            <pc:docMk/>
            <pc:sldMk cId="1402609776" sldId="1031"/>
            <ac:cxnSpMk id="33" creationId="{40C5BFF2-D310-47B8-AB15-817A85800FE4}"/>
          </ac:cxnSpMkLst>
        </pc:cxnChg>
      </pc:sldChg>
      <pc:sldChg chg="del modTransition">
        <pc:chgData name="Ebinger, Elizabeth" userId="1c4a6973-0609-4207-b22d-990ae5a20f28" providerId="ADAL" clId="{D67BBFF8-18B9-4438-BCB4-DAC4B7B19FEE}" dt="2020-10-15T18:47:37.356" v="36" actId="2696"/>
        <pc:sldMkLst>
          <pc:docMk/>
          <pc:sldMk cId="2277135158" sldId="1034"/>
        </pc:sldMkLst>
      </pc:sldChg>
      <pc:sldChg chg="del modTransition">
        <pc:chgData name="Ebinger, Elizabeth" userId="1c4a6973-0609-4207-b22d-990ae5a20f28" providerId="ADAL" clId="{D67BBFF8-18B9-4438-BCB4-DAC4B7B19FEE}" dt="2020-10-15T18:47:37.363" v="37" actId="2696"/>
        <pc:sldMkLst>
          <pc:docMk/>
          <pc:sldMk cId="3027415060" sldId="1036"/>
        </pc:sldMkLst>
      </pc:sldChg>
    </pc:docChg>
  </pc:docChgLst>
  <pc:docChgLst>
    <pc:chgData name="Reinert, Greg" userId="S::greinert@trcsolutions.com::983c21fe-4d3b-4c25-a88c-b7990c91bffb" providerId="AD" clId="Web-{FCDBC4CF-0DC4-552A-3005-09F6EA68B6EB}"/>
    <pc:docChg chg="sldOrd">
      <pc:chgData name="Reinert, Greg" userId="S::greinert@trcsolutions.com::983c21fe-4d3b-4c25-a88c-b7990c91bffb" providerId="AD" clId="Web-{FCDBC4CF-0DC4-552A-3005-09F6EA68B6EB}" dt="2020-10-15T20:54:43.713" v="0"/>
      <pc:docMkLst>
        <pc:docMk/>
      </pc:docMkLst>
      <pc:sldChg chg="ord">
        <pc:chgData name="Reinert, Greg" userId="S::greinert@trcsolutions.com::983c21fe-4d3b-4c25-a88c-b7990c91bffb" providerId="AD" clId="Web-{FCDBC4CF-0DC4-552A-3005-09F6EA68B6EB}" dt="2020-10-15T20:54:43.713" v="0"/>
        <pc:sldMkLst>
          <pc:docMk/>
          <pc:sldMk cId="737908832" sldId="9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ODBRIDGE-FP2\Shared\Outreach\4%20-%20Presentations\Master\FY18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39295088113985"/>
          <c:y val="0.10053481736945194"/>
          <c:w val="0.48954214056576262"/>
          <c:h val="0.78202598349892749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389892-E97A-4BE7-BA53-F8BEA1C4BD4D}" type="datetimeFigureOut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10/22/2020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C20532-7156-49D8-A598-F0D1F5149ACF}" type="slidenum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‹#›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5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6EEEC6D6-84E9-2A45-AAD0-C6F678D04CC5}" type="datetimeFigureOut">
              <a:rPr lang="en-US" smtClean="0"/>
              <a:pPr>
                <a:defRPr/>
              </a:pPr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OPTION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1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12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88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13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75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Order of programs discussed is from larger to smaller in building size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14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159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15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27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2-3 years to complete the process (plan for 3 years)</a:t>
            </a:r>
          </a:p>
          <a:p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Installation Verification Report: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NC: As-Built ERP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EB: Installation Report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16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67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17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62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18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4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19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488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BAA34-A3F6-1F40-979A-ACB7D04D61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38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21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07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3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601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22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77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23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360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highlight>
                <a:srgbClr val="FF0000"/>
              </a:highlight>
            </a:endParaRPr>
          </a:p>
          <a:p>
            <a:endParaRPr lang="en-US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24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98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highlight>
                  <a:srgbClr val="FF0000"/>
                </a:highlight>
                <a:latin typeface="Calibri" charset="0"/>
              </a:rPr>
              <a:t>New in FY21:</a:t>
            </a:r>
          </a:p>
          <a:p>
            <a:pPr marL="171450" indent="-171450" defTabSz="931774">
              <a:buFontTx/>
              <a:buChar char="-"/>
              <a:defRPr/>
            </a:pPr>
            <a:r>
              <a:rPr lang="en-US" dirty="0">
                <a:highlight>
                  <a:srgbClr val="FF0000"/>
                </a:highlight>
                <a:latin typeface="Calibri" charset="0"/>
              </a:rPr>
              <a:t>Indoor horticultural lighting is prescriptive</a:t>
            </a:r>
          </a:p>
          <a:p>
            <a:pPr marL="171450" indent="-171450" defTabSz="931774">
              <a:buFontTx/>
              <a:buChar char="-"/>
              <a:defRPr/>
            </a:pPr>
            <a:r>
              <a:rPr lang="en-US" dirty="0">
                <a:highlight>
                  <a:srgbClr val="FF0000"/>
                </a:highlight>
                <a:latin typeface="Calibri" charset="0"/>
              </a:rPr>
              <a:t>Enhanced incentives applicable to Custom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25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432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26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697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highlight>
                <a:srgbClr val="FF0000"/>
              </a:highlight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27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373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B5EC9-653B-0A41-A7DD-CC72D059CA9D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28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949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30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753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[use this slide or the previous slide]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BPU is welcome to use Outreach@NJCleanEnergy.com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31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034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26590-87BA-4DEC-8CB7-7231F3C8ED5C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4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4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306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go through how those programs performed in FY18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1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6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04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>
                <a:latin typeface="Calibri" charset="0"/>
              </a:rPr>
              <a:t>Note</a:t>
            </a:r>
          </a:p>
          <a:p>
            <a:r>
              <a:rPr lang="en-US" dirty="0">
                <a:latin typeface="Calibri" charset="0"/>
              </a:rPr>
              <a:t>Stats are </a:t>
            </a:r>
            <a:r>
              <a:rPr lang="en-US" u="sng" dirty="0">
                <a:latin typeface="Calibri" charset="0"/>
              </a:rPr>
              <a:t>just</a:t>
            </a:r>
            <a:r>
              <a:rPr lang="en-US" dirty="0">
                <a:latin typeface="Calibri" charset="0"/>
              </a:rPr>
              <a:t> FY19 performance of metric tons of CO2 eliminated annually.</a:t>
            </a:r>
          </a:p>
          <a:p>
            <a:endParaRPr lang="en-US" dirty="0">
              <a:latin typeface="Calibri" charset="0"/>
            </a:endParaRPr>
          </a:p>
          <a:p>
            <a:r>
              <a:rPr lang="en-US" b="1" u="sng" dirty="0">
                <a:latin typeface="Calibri" charset="0"/>
              </a:rPr>
              <a:t>Source</a:t>
            </a:r>
          </a:p>
          <a:p>
            <a:r>
              <a:rPr lang="en-US" dirty="0">
                <a:latin typeface="Calibri" charset="0"/>
              </a:rPr>
              <a:t>https://www.epa.gov/energy/greenhouse-gases-equivalencies-calculator-calculations-and-references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7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86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dirty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8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55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10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3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FBAA34-A3F6-1F40-979A-ACB7D04D61AB}" type="slidenum">
              <a:rPr lang="en-US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11</a:t>
            </a:fld>
            <a:endParaRPr lang="en-US" sz="1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3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38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122612" y="1295448"/>
            <a:ext cx="5524835" cy="731837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125788" y="2201086"/>
            <a:ext cx="5521659" cy="396323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823913" y="1651048"/>
            <a:ext cx="2170112" cy="1587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38200" y="394783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42176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81043" y="274638"/>
            <a:ext cx="7405757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700">
                <a:solidFill>
                  <a:srgbClr val="054B56"/>
                </a:solidFill>
              </a:defRPr>
            </a:lvl1pPr>
          </a:lstStyle>
          <a:p>
            <a:r>
              <a:rPr lang="en-US" dirty="0"/>
              <a:t>Slide title Arial 36 regular, </a:t>
            </a:r>
            <a:r>
              <a:rPr lang="en-US" dirty="0" err="1"/>
              <a:t>dk</a:t>
            </a:r>
            <a:r>
              <a:rPr lang="en-US" dirty="0"/>
              <a:t> blue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281042" y="1600202"/>
            <a:ext cx="74057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54B56"/>
              </a:buClr>
              <a:buFont typeface="Wingdings" charset="2"/>
              <a:buChar char="§"/>
              <a:defRPr sz="2100">
                <a:solidFill>
                  <a:srgbClr val="404040"/>
                </a:solidFill>
              </a:defRPr>
            </a:lvl1pPr>
            <a:lvl2pPr marL="557213" indent="-214313">
              <a:buClr>
                <a:srgbClr val="007299"/>
              </a:buClr>
              <a:buFont typeface="Wingdings" charset="2"/>
              <a:buChar char="§"/>
              <a:defRPr sz="1800">
                <a:solidFill>
                  <a:srgbClr val="404040"/>
                </a:solidFill>
              </a:defRPr>
            </a:lvl2pPr>
            <a:lvl3pPr marL="857250" indent="-171450">
              <a:buClr>
                <a:srgbClr val="92B7BC"/>
              </a:buClr>
              <a:buFont typeface="Wingdings" charset="2"/>
              <a:buChar char="§"/>
              <a:defRPr sz="1500">
                <a:solidFill>
                  <a:srgbClr val="404040"/>
                </a:solidFill>
              </a:defRPr>
            </a:lvl3pPr>
          </a:lstStyle>
          <a:p>
            <a:pPr lvl="0"/>
            <a:r>
              <a:rPr lang="en-US" dirty="0"/>
              <a:t>Bullet tier one, Arial 28, dark blue bullets</a:t>
            </a:r>
          </a:p>
          <a:p>
            <a:pPr lvl="0"/>
            <a:r>
              <a:rPr lang="en-US" dirty="0"/>
              <a:t>Sample copy, always square bullets</a:t>
            </a:r>
          </a:p>
          <a:p>
            <a:pPr lvl="1"/>
            <a:r>
              <a:rPr lang="en-US" dirty="0"/>
              <a:t>Bullet tier two, Arial 24, medium blue bullets</a:t>
            </a:r>
          </a:p>
          <a:p>
            <a:pPr lvl="2"/>
            <a:r>
              <a:rPr lang="en-US" dirty="0"/>
              <a:t>Bullet tier three, Arial 20, light blue bullets</a:t>
            </a:r>
          </a:p>
        </p:txBody>
      </p:sp>
    </p:spTree>
    <p:extLst>
      <p:ext uri="{BB962C8B-B14F-4D97-AF65-F5344CB8AC3E}">
        <p14:creationId xmlns:p14="http://schemas.microsoft.com/office/powerpoint/2010/main" val="71732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A5CA78-9790-4CBA-B0C6-9D46C09A4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t="4646" r="40" b="33855"/>
          <a:stretch/>
        </p:blipFill>
        <p:spPr>
          <a:xfrm>
            <a:off x="-3622" y="3108992"/>
            <a:ext cx="9144000" cy="374900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FF61F5-3CCE-4646-B503-A631792BC8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244" y="2932707"/>
            <a:ext cx="9151244" cy="1847448"/>
          </a:xfrm>
          <a:prstGeom prst="rect">
            <a:avLst/>
          </a:prstGeom>
        </p:spPr>
      </p:pic>
      <p:sp>
        <p:nvSpPr>
          <p:cNvPr id="7" name="Snip Single Corner Rectangle 9"/>
          <p:cNvSpPr/>
          <p:nvPr/>
        </p:nvSpPr>
        <p:spPr>
          <a:xfrm>
            <a:off x="-17270" y="1580590"/>
            <a:ext cx="9161270" cy="1617044"/>
          </a:xfrm>
          <a:prstGeom prst="rect">
            <a:avLst/>
          </a:prstGeom>
          <a:solidFill>
            <a:srgbClr val="02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974F4B-A3C4-4903-8B0C-C726394A59CC}"/>
              </a:ext>
            </a:extLst>
          </p:cNvPr>
          <p:cNvSpPr txBox="1"/>
          <p:nvPr userDrawn="1"/>
        </p:nvSpPr>
        <p:spPr>
          <a:xfrm>
            <a:off x="7835618" y="2194324"/>
            <a:ext cx="203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EAAA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1" y="68824"/>
            <a:ext cx="4489713" cy="1420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553">
            <a:off x="-1227105" y="695738"/>
            <a:ext cx="12435617" cy="62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F65191B-B954-4DF5-A85D-0CCFCE0A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9483"/>
            <a:ext cx="7886700" cy="1325563"/>
          </a:xfrm>
          <a:prstGeom prst="rect">
            <a:avLst/>
          </a:prstGeom>
          <a:noFill/>
        </p:spPr>
        <p:txBody>
          <a:bodyPr anchor="ctr"/>
          <a:lstStyle>
            <a:lvl1pPr marL="457200">
              <a:defRPr sz="4000" b="1" cap="all" baseline="0">
                <a:solidFill>
                  <a:srgbClr val="5E6167"/>
                </a:solidFill>
                <a:latin typeface="Helvetica Condensed"/>
                <a:ea typeface="Helvetica Neue" panose="02000206000000020004" pitchFamily="2"/>
              </a:defRPr>
            </a:lvl1pPr>
          </a:lstStyle>
          <a:p>
            <a:r>
              <a:rPr lang="en-US" dirty="0"/>
              <a:t>Click to edit Master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1866"/>
            <a:ext cx="9144000" cy="1858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553">
            <a:off x="-1227105" y="695738"/>
            <a:ext cx="12435617" cy="62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85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Condensed"/>
              </a:defRPr>
            </a:lvl1pPr>
            <a:lvl2pPr>
              <a:defRPr>
                <a:latin typeface="Helvetica Condensed"/>
              </a:defRPr>
            </a:lvl2pPr>
            <a:lvl3pPr>
              <a:defRPr>
                <a:latin typeface="Helvetica Condensed"/>
              </a:defRPr>
            </a:lvl3pPr>
            <a:lvl4pPr>
              <a:defRPr>
                <a:latin typeface="Helvetica Condensed"/>
              </a:defRPr>
            </a:lvl4pPr>
            <a:lvl5pPr>
              <a:defRPr>
                <a:latin typeface="Helvetica Condense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469543-EFA7-49FE-9FBA-0A7EAC2E5F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6BE4EF-8F58-4F57-9962-2D1CA77EF315}"/>
              </a:ext>
            </a:extLst>
          </p:cNvPr>
          <p:cNvSpPr/>
          <p:nvPr userDrawn="1"/>
        </p:nvSpPr>
        <p:spPr>
          <a:xfrm>
            <a:off x="7868787" y="351027"/>
            <a:ext cx="224335" cy="914400"/>
          </a:xfrm>
          <a:prstGeom prst="rect">
            <a:avLst/>
          </a:prstGeom>
          <a:solidFill>
            <a:srgbClr val="189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5E215-8255-461D-8077-22091968DC62}"/>
              </a:ext>
            </a:extLst>
          </p:cNvPr>
          <p:cNvSpPr/>
          <p:nvPr/>
        </p:nvSpPr>
        <p:spPr>
          <a:xfrm>
            <a:off x="8188657" y="351027"/>
            <a:ext cx="955343" cy="914400"/>
          </a:xfrm>
          <a:prstGeom prst="rect">
            <a:avLst/>
          </a:prstGeom>
          <a:solidFill>
            <a:srgbClr val="77C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86343-AEC6-49FB-97C2-EE2B9847D7D0}"/>
              </a:ext>
            </a:extLst>
          </p:cNvPr>
          <p:cNvSpPr/>
          <p:nvPr userDrawn="1"/>
        </p:nvSpPr>
        <p:spPr>
          <a:xfrm>
            <a:off x="-12597" y="351027"/>
            <a:ext cx="7785849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ED4224-F460-45D6-9E1D-DE84EE33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  <a:noFill/>
        </p:spPr>
        <p:txBody>
          <a:bodyPr anchor="ctr"/>
          <a:lstStyle>
            <a:lvl1pPr marL="457200">
              <a:defRPr>
                <a:solidFill>
                  <a:schemeClr val="bg1"/>
                </a:solidFill>
                <a:latin typeface="Helvetica Condens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2" y="6006945"/>
            <a:ext cx="2274352" cy="7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534526"/>
          </a:xfrm>
          <a:prstGeom prst="rect">
            <a:avLst/>
          </a:prstGeom>
          <a:solidFill>
            <a:srgbClr val="ACA39A"/>
          </a:solidFill>
        </p:spPr>
        <p:txBody>
          <a:bodyPr anchor="ctr">
            <a:noAutofit/>
          </a:bodyPr>
          <a:lstStyle>
            <a:lvl1pPr marL="457200">
              <a:defRPr sz="2800">
                <a:solidFill>
                  <a:schemeClr val="bg1"/>
                </a:solidFill>
                <a:latin typeface="Helvetica Condens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4511"/>
            <a:ext cx="7886700" cy="480797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Condensed"/>
              </a:defRPr>
            </a:lvl1pPr>
            <a:lvl2pPr>
              <a:defRPr>
                <a:latin typeface="Helvetica Condensed"/>
              </a:defRPr>
            </a:lvl2pPr>
            <a:lvl3pPr>
              <a:defRPr>
                <a:latin typeface="Helvetica Condensed"/>
              </a:defRPr>
            </a:lvl3pPr>
            <a:lvl4pPr>
              <a:defRPr>
                <a:latin typeface="Helvetica Condensed"/>
              </a:defRPr>
            </a:lvl4pPr>
            <a:lvl5pPr>
              <a:defRPr>
                <a:latin typeface="Helvetica Condense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469543-EFA7-49FE-9FBA-0A7EAC2E5F0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2" y="6006945"/>
            <a:ext cx="2274352" cy="7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E6C8F52-04E8-4D7C-A68E-675DB0D9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12218"/>
            <a:ext cx="7886700" cy="132556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457200">
              <a:defRPr b="1">
                <a:solidFill>
                  <a:schemeClr val="tx1"/>
                </a:solidFill>
                <a:latin typeface="Helvetica Condensed"/>
                <a:ea typeface="Helvetica Neue" panose="02000206000000020004" pitchFamily="2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BC8910-01EB-4556-906A-02D2456B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180" r="22647" b="24148"/>
          <a:stretch/>
        </p:blipFill>
        <p:spPr>
          <a:xfrm>
            <a:off x="-17270" y="0"/>
            <a:ext cx="9157648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FA77AE4-2AAB-4D73-BE9F-A43A9DED57AA}"/>
              </a:ext>
            </a:extLst>
          </p:cNvPr>
          <p:cNvSpPr txBox="1">
            <a:spLocks/>
          </p:cNvSpPr>
          <p:nvPr userDrawn="1"/>
        </p:nvSpPr>
        <p:spPr>
          <a:xfrm>
            <a:off x="-38162" y="2232818"/>
            <a:ext cx="9182162" cy="13255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algn="l"/>
            <a:r>
              <a:rPr lang="en-US" sz="4400" b="1" dirty="0">
                <a:solidFill>
                  <a:srgbClr val="5E6167"/>
                </a:solidFill>
                <a:latin typeface="Helvetica Condensed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31B3E-4DE8-4F50-9967-6356C7C679CC}"/>
              </a:ext>
            </a:extLst>
          </p:cNvPr>
          <p:cNvSpPr txBox="1"/>
          <p:nvPr/>
        </p:nvSpPr>
        <p:spPr>
          <a:xfrm>
            <a:off x="7835618" y="2570220"/>
            <a:ext cx="203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EAAA00">
                    <a:alpha val="7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1939" y="1400307"/>
            <a:ext cx="12435617" cy="62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3122613" y="1295400"/>
            <a:ext cx="5524500" cy="731838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125788" y="2201863"/>
            <a:ext cx="5521325" cy="396240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23913" y="1651000"/>
            <a:ext cx="2170112" cy="1588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38200" y="394811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49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5450" y="6424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16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3796-FD62-45CD-8679-7E544C0C3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8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/>
          </p:cNvGrpSpPr>
          <p:nvPr userDrawn="1"/>
        </p:nvGrpSpPr>
        <p:grpSpPr bwMode="auto">
          <a:xfrm>
            <a:off x="660400" y="1570038"/>
            <a:ext cx="3775075" cy="4360862"/>
            <a:chOff x="660215" y="1570583"/>
            <a:chExt cx="3775075" cy="436086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60215" y="1570583"/>
              <a:ext cx="3760788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63390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4892675" y="1570038"/>
            <a:ext cx="3775075" cy="4360862"/>
            <a:chOff x="4893296" y="1570583"/>
            <a:chExt cx="3775075" cy="43608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893296" y="1570583"/>
              <a:ext cx="3760788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96471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058335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325069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928688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019868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56392" y="5461943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558150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5161769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252949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4988714" y="5454247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7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168694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014" y="1592317"/>
            <a:ext cx="8277552" cy="4351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2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46" y="1583377"/>
            <a:ext cx="5568120" cy="4557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42038" y="2116138"/>
            <a:ext cx="2660650" cy="2032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2106" y="396236"/>
            <a:ext cx="6137163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87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34000" y="1597025"/>
            <a:ext cx="3810000" cy="3254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089866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2967" y="1812987"/>
            <a:ext cx="4572000" cy="1529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2965" y="3429001"/>
            <a:ext cx="4572001" cy="1458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2966" y="4997669"/>
            <a:ext cx="4572000" cy="107205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97525" y="1876425"/>
            <a:ext cx="3546475" cy="2727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6781800" y="4299613"/>
            <a:ext cx="2094186" cy="871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1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5450" y="6424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16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3796-FD62-45CD-8679-7E544C0C3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dirty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9604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bk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6" name="Picture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7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bk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4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3114" cy="4571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571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6274124" y="113174"/>
            <a:ext cx="2698647" cy="855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2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hyperlink" Target="https://www.arcgis.com/apps/webappviewer/index.html?id=96ec274c50a34890b23263f101e4ad9b" TargetMode="Externa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Relationship Id="rId9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sle.com/success-stories.html" TargetMode="External"/><Relationship Id="rId3" Type="http://schemas.openxmlformats.org/officeDocument/2006/relationships/image" Target="../media/image60.png"/><Relationship Id="rId7" Type="http://schemas.openxmlformats.org/officeDocument/2006/relationships/hyperlink" Target="http://www.willdan.com/solutions/energy-efficiency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onnellyenergy.com/case-studies/" TargetMode="External"/><Relationship Id="rId5" Type="http://schemas.openxmlformats.org/officeDocument/2006/relationships/hyperlink" Target="https://www.hutchbiz.com/commercial/direct-install/" TargetMode="External"/><Relationship Id="rId4" Type="http://schemas.openxmlformats.org/officeDocument/2006/relationships/hyperlink" Target="https://njdi.cmcenergy.com/" TargetMode="External"/><Relationship Id="rId9" Type="http://schemas.openxmlformats.org/officeDocument/2006/relationships/hyperlink" Target="https://www.lime-energy.com/utility-support/commercial-direct-install-progra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cleanenergy.com/misc/commercial-industrial/direct-install-process-contractor-participa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chart" Target="../charts/chart1.xml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11" Type="http://schemas.openxmlformats.org/officeDocument/2006/relationships/chart" Target="../charts/chart5.xml"/><Relationship Id="rId5" Type="http://schemas.openxmlformats.org/officeDocument/2006/relationships/chart" Target="../charts/chart2.xml"/><Relationship Id="rId10" Type="http://schemas.openxmlformats.org/officeDocument/2006/relationships/chart" Target="../charts/chart4.xml"/><Relationship Id="rId4" Type="http://schemas.openxmlformats.org/officeDocument/2006/relationships/image" Target="../media/image28.sv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sv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20.svg"/><Relationship Id="rId4" Type="http://schemas.openxmlformats.org/officeDocument/2006/relationships/image" Target="../media/image38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">
            <a:extLst>
              <a:ext uri="{FF2B5EF4-FFF2-40B4-BE49-F238E27FC236}">
                <a16:creationId xmlns:a16="http://schemas.microsoft.com/office/drawing/2014/main" id="{F838F4AB-6C52-4ABE-B08B-B05F59E7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078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47700">
              <a:spcBef>
                <a:spcPts val="1700"/>
              </a:spcBef>
            </a:pPr>
            <a:r>
              <a:rPr lang="en-US" sz="2000" dirty="0">
                <a:solidFill>
                  <a:srgbClr val="9A9A9A"/>
                </a:solidFill>
                <a:latin typeface="Helvetica Condensed"/>
                <a:ea typeface="Arial Unicode MS" panose="020B0604020202020204" pitchFamily="34" charset="-128"/>
                <a:cs typeface="Arial" panose="020B0604020202020204" pitchFamily="34" charset="0"/>
                <a:sym typeface="Lato Regular" charset="0"/>
              </a:rPr>
              <a:t>October 22, 2020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6A2AA0E-EDEC-4C80-A1AB-A756AE20D706}"/>
              </a:ext>
            </a:extLst>
          </p:cNvPr>
          <p:cNvSpPr txBox="1">
            <a:spLocks/>
          </p:cNvSpPr>
          <p:nvPr/>
        </p:nvSpPr>
        <p:spPr bwMode="auto">
          <a:xfrm>
            <a:off x="41097" y="2047215"/>
            <a:ext cx="7102364" cy="113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Wingdings" charset="2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656565"/>
                </a:solidFill>
                <a:latin typeface="Helvetica Condensed"/>
                <a:sym typeface="Lato Light" charset="0"/>
              </a:rPr>
              <a:t>NJCEP Refresher for NJ Property Owners Association members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33EAFE6-1283-4590-8FF0-5090795564ED}"/>
              </a:ext>
            </a:extLst>
          </p:cNvPr>
          <p:cNvSpPr txBox="1">
            <a:spLocks/>
          </p:cNvSpPr>
          <p:nvPr/>
        </p:nvSpPr>
        <p:spPr bwMode="auto">
          <a:xfrm>
            <a:off x="89753" y="5118562"/>
            <a:ext cx="9144000" cy="173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dirty="0">
                <a:latin typeface="Helvetica Condensed"/>
                <a:cs typeface="Arial" panose="020B0604020202020204" pitchFamily="34" charset="0"/>
              </a:rPr>
              <a:t>New Jersey’s </a:t>
            </a:r>
            <a:br>
              <a:rPr lang="en-US" sz="3200" dirty="0">
                <a:latin typeface="Helvetica Condensed"/>
                <a:cs typeface="Arial" panose="020B0604020202020204" pitchFamily="34" charset="0"/>
              </a:rPr>
            </a:br>
            <a:r>
              <a:rPr lang="en-US" sz="3200" dirty="0">
                <a:latin typeface="Helvetica Condensed"/>
                <a:cs typeface="Arial" panose="020B0604020202020204" pitchFamily="34" charset="0"/>
              </a:rPr>
              <a:t>Clean Energy </a:t>
            </a:r>
            <a:r>
              <a:rPr lang="en-US" sz="3200" dirty="0" err="1">
                <a:latin typeface="Helvetica Condensed"/>
                <a:cs typeface="Arial" panose="020B0604020202020204" pitchFamily="34" charset="0"/>
              </a:rPr>
              <a:t>Program</a:t>
            </a:r>
            <a:r>
              <a:rPr lang="en-US" sz="3200" baseline="30000" dirty="0" err="1">
                <a:latin typeface="Helvetica Condensed"/>
                <a:cs typeface="Arial" panose="020B0604020202020204" pitchFamily="34" charset="0"/>
              </a:rPr>
              <a:t>TM</a:t>
            </a:r>
            <a:endParaRPr lang="en-US" sz="3200" baseline="30000" dirty="0">
              <a:latin typeface="Helvetica Condensed"/>
              <a:cs typeface="Arial" panose="020B0604020202020204" pitchFamily="34" charset="0"/>
            </a:endParaRPr>
          </a:p>
          <a:p>
            <a:pPr algn="ctr"/>
            <a:endParaRPr lang="en-US" sz="1200" baseline="30000" dirty="0">
              <a:latin typeface="Helvetica Condensed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Georgia" panose="02040502050405020303" pitchFamily="18" charset="0"/>
                <a:cs typeface="Arial" panose="020B0604020202020204" pitchFamily="34" charset="0"/>
              </a:rPr>
              <a:t>Lighting the way to New Jersey’s Clean Energy Future</a:t>
            </a:r>
            <a:endParaRPr lang="en-US" sz="2800" baseline="30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38FFC-0C38-4141-86E3-C605CD42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94" y="297231"/>
            <a:ext cx="1713775" cy="508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3" y="191775"/>
            <a:ext cx="2274352" cy="7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C&amp;I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C2F57-224A-4AD4-B9CD-7196044FF650}"/>
              </a:ext>
            </a:extLst>
          </p:cNvPr>
          <p:cNvSpPr txBox="1"/>
          <p:nvPr/>
        </p:nvSpPr>
        <p:spPr>
          <a:xfrm>
            <a:off x="550178" y="2893129"/>
            <a:ext cx="1855493" cy="2507321"/>
          </a:xfrm>
          <a:prstGeom prst="rect">
            <a:avLst/>
          </a:prstGeom>
          <a:solidFill>
            <a:srgbClr val="D0D8EB"/>
          </a:solidFill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b="1" dirty="0">
                <a:solidFill>
                  <a:srgbClr val="0000FF"/>
                </a:solidFill>
                <a:latin typeface="Helvetica Condensed"/>
              </a:rPr>
              <a:t>Energy Benchmarking</a:t>
            </a:r>
            <a:endParaRPr lang="en-US" sz="800" b="1" dirty="0">
              <a:solidFill>
                <a:srgbClr val="0000FF"/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Local Government Energy Audits</a:t>
            </a: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A9AC2-F4E3-4E97-ABFD-9106823EF87E}"/>
              </a:ext>
            </a:extLst>
          </p:cNvPr>
          <p:cNvSpPr txBox="1"/>
          <p:nvPr/>
        </p:nvSpPr>
        <p:spPr>
          <a:xfrm>
            <a:off x="2587984" y="2893129"/>
            <a:ext cx="1832978" cy="2507321"/>
          </a:xfrm>
          <a:prstGeom prst="rect">
            <a:avLst/>
          </a:prstGeom>
          <a:solidFill>
            <a:srgbClr val="CCE2E6"/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Large Energy Users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Pay for Performance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</a:t>
            </a:r>
            <a:endParaRPr lang="en-US" sz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Direct Install  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Customer Tailored Energy Efficiency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D0B8C-0ECF-41EB-B269-DC9D951FD557}"/>
              </a:ext>
            </a:extLst>
          </p:cNvPr>
          <p:cNvSpPr txBox="1"/>
          <p:nvPr/>
        </p:nvSpPr>
        <p:spPr>
          <a:xfrm>
            <a:off x="4603275" y="2893129"/>
            <a:ext cx="1884844" cy="2507321"/>
          </a:xfrm>
          <a:prstGeom prst="rect">
            <a:avLst/>
          </a:prstGeom>
          <a:solidFill>
            <a:srgbClr val="F8E5D0"/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SmartStart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 </a:t>
            </a:r>
          </a:p>
          <a:p>
            <a:pPr marL="114300" lvl="1" indent="-114300" algn="l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har char="•"/>
            </a:pP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3E565-2191-4B7D-9F04-64199E2920BF}"/>
              </a:ext>
            </a:extLst>
          </p:cNvPr>
          <p:cNvSpPr txBox="1"/>
          <p:nvPr/>
        </p:nvSpPr>
        <p:spPr>
          <a:xfrm>
            <a:off x="6670432" y="2893129"/>
            <a:ext cx="1844918" cy="2507321"/>
          </a:xfrm>
          <a:prstGeom prst="rect">
            <a:avLst/>
          </a:prstGeom>
          <a:solidFill>
            <a:srgbClr val="5E97AF">
              <a:alpha val="20000"/>
            </a:srgbClr>
          </a:solidFill>
          <a:ln>
            <a:noFill/>
          </a:ln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Combined Heat &amp; Power </a:t>
            </a:r>
            <a:r>
              <a:rPr lang="en-US" sz="8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- </a:t>
            </a: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Fuel Cells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Microgrid Development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Battery Storage*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Electric Vehicles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B215D-C506-40FC-A479-BA2D8DA52DDB}"/>
              </a:ext>
            </a:extLst>
          </p:cNvPr>
          <p:cNvSpPr txBox="1"/>
          <p:nvPr/>
        </p:nvSpPr>
        <p:spPr>
          <a:xfrm>
            <a:off x="2587984" y="2143323"/>
            <a:ext cx="1832978" cy="642823"/>
          </a:xfrm>
          <a:prstGeom prst="rect">
            <a:avLst/>
          </a:prstGeom>
          <a:solidFill>
            <a:srgbClr val="006C8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COMPREHENSIVE PROGRAMS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507B89-8C04-4318-A24A-EFC6F236939B}"/>
              </a:ext>
            </a:extLst>
          </p:cNvPr>
          <p:cNvSpPr txBox="1"/>
          <p:nvPr/>
        </p:nvSpPr>
        <p:spPr>
          <a:xfrm>
            <a:off x="4603275" y="2143323"/>
            <a:ext cx="1884844" cy="642823"/>
          </a:xfrm>
          <a:prstGeom prst="rect">
            <a:avLst/>
          </a:prstGeom>
          <a:solidFill>
            <a:srgbClr val="EAAA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SINGLE MEASURE REBATES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153A4-DB98-4736-B0EB-DE98F42E963A}"/>
              </a:ext>
            </a:extLst>
          </p:cNvPr>
          <p:cNvSpPr txBox="1"/>
          <p:nvPr/>
        </p:nvSpPr>
        <p:spPr>
          <a:xfrm>
            <a:off x="-12597" y="1386124"/>
            <a:ext cx="912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Sectors: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Commercial, Industrial, Government, Schools, Non-Profit, Institutional and Multifamily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8E12E2-40F9-4967-B298-91D4D7520EF1}"/>
              </a:ext>
            </a:extLst>
          </p:cNvPr>
          <p:cNvSpPr txBox="1"/>
          <p:nvPr/>
        </p:nvSpPr>
        <p:spPr>
          <a:xfrm>
            <a:off x="541116" y="2143323"/>
            <a:ext cx="1864555" cy="636227"/>
          </a:xfrm>
          <a:prstGeom prst="rect">
            <a:avLst/>
          </a:prstGeom>
          <a:solidFill>
            <a:srgbClr val="147B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10AF5C-C25B-494F-AF9B-3B91BFCEF2E2}"/>
              </a:ext>
            </a:extLst>
          </p:cNvPr>
          <p:cNvSpPr txBox="1"/>
          <p:nvPr/>
        </p:nvSpPr>
        <p:spPr>
          <a:xfrm>
            <a:off x="6670432" y="2143323"/>
            <a:ext cx="1844918" cy="629698"/>
          </a:xfrm>
          <a:prstGeom prst="rect">
            <a:avLst/>
          </a:prstGeom>
          <a:solidFill>
            <a:srgbClr val="5E97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114300" lvl="1" indent="-114300" algn="ctr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DISTRIBUTED ENERGY RESOURCES</a:t>
            </a:r>
            <a:endParaRPr lang="en-US" sz="14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6" name="Double Brace 5">
            <a:extLst>
              <a:ext uri="{FF2B5EF4-FFF2-40B4-BE49-F238E27FC236}">
                <a16:creationId xmlns:a16="http://schemas.microsoft.com/office/drawing/2014/main" id="{E3CA440B-096E-491D-9266-9063EA723EEF}"/>
              </a:ext>
            </a:extLst>
          </p:cNvPr>
          <p:cNvSpPr/>
          <p:nvPr/>
        </p:nvSpPr>
        <p:spPr>
          <a:xfrm rot="16200000">
            <a:off x="-471296" y="2851801"/>
            <a:ext cx="3898231" cy="1832980"/>
          </a:xfrm>
          <a:prstGeom prst="bracePair">
            <a:avLst>
              <a:gd name="adj" fmla="val 6233"/>
            </a:avLst>
          </a:prstGeom>
          <a:ln w="25400" cap="rnd"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6CFF4-385E-4128-9BD2-64620B74205D}"/>
              </a:ext>
            </a:extLst>
          </p:cNvPr>
          <p:cNvSpPr txBox="1"/>
          <p:nvPr/>
        </p:nvSpPr>
        <p:spPr>
          <a:xfrm>
            <a:off x="5694949" y="5768505"/>
            <a:ext cx="285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* 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coming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 soon!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7F313F-2076-45E9-B46E-AA6B2FF5C426}"/>
              </a:ext>
            </a:extLst>
          </p:cNvPr>
          <p:cNvGrpSpPr/>
          <p:nvPr/>
        </p:nvGrpSpPr>
        <p:grpSpPr>
          <a:xfrm>
            <a:off x="2648727" y="4898571"/>
            <a:ext cx="3771899" cy="1595713"/>
            <a:chOff x="2648727" y="4898571"/>
            <a:chExt cx="3771899" cy="159571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C030626-7257-4163-8F1D-43780FEE0960}"/>
                </a:ext>
              </a:extLst>
            </p:cNvPr>
            <p:cNvSpPr/>
            <p:nvPr/>
          </p:nvSpPr>
          <p:spPr>
            <a:xfrm>
              <a:off x="2648727" y="4898571"/>
              <a:ext cx="3771899" cy="1595713"/>
            </a:xfrm>
            <a:prstGeom prst="roundRect">
              <a:avLst>
                <a:gd name="adj" fmla="val 10271"/>
              </a:avLst>
            </a:prstGeom>
            <a:solidFill>
              <a:srgbClr val="029035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UEZ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or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OZ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local government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(municipalities and counties) 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K-12 public school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designated as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affordable housing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C9D6899-8A5A-43F5-A461-952049D65BAE}"/>
                </a:ext>
              </a:extLst>
            </p:cNvPr>
            <p:cNvSpPr/>
            <p:nvPr/>
          </p:nvSpPr>
          <p:spPr>
            <a:xfrm>
              <a:off x="2765965" y="4969490"/>
              <a:ext cx="3563428" cy="393636"/>
            </a:xfrm>
            <a:prstGeom prst="roundRect">
              <a:avLst>
                <a:gd name="adj" fmla="val 36345"/>
              </a:avLst>
            </a:prstGeom>
            <a:solidFill>
              <a:schemeClr val="bg1">
                <a:alpha val="3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Some programs offer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enhanced incentives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to buildings: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031666"/>
      </p:ext>
    </p:extLst>
  </p:cSld>
  <p:clrMapOvr>
    <a:masterClrMapping/>
  </p:clrMapOvr>
  <p:transition advClick="0"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5DA9E3-0179-415D-A1DC-D8BB1912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1" y="1581614"/>
            <a:ext cx="5532309" cy="1805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6241C50-4C4D-404B-AEFF-C77B9225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Enhanced Incentives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D7E27C-1F91-4374-B761-1AE50496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10" y="3540510"/>
            <a:ext cx="5532309" cy="2290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3382CB-E8B8-4D80-959D-B8E5D58A02B4}"/>
              </a:ext>
            </a:extLst>
          </p:cNvPr>
          <p:cNvSpPr txBox="1"/>
          <p:nvPr/>
        </p:nvSpPr>
        <p:spPr>
          <a:xfrm>
            <a:off x="3239939" y="5970639"/>
            <a:ext cx="323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Click here for a link to NJ Community Asset Maps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8CF0ED-1798-47FF-90EF-F86716C8C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329" y="2484130"/>
            <a:ext cx="2335565" cy="2992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1D5110-C3CE-4C88-8D86-4EB24F5871B9}"/>
              </a:ext>
            </a:extLst>
          </p:cNvPr>
          <p:cNvGrpSpPr/>
          <p:nvPr/>
        </p:nvGrpSpPr>
        <p:grpSpPr>
          <a:xfrm>
            <a:off x="5558715" y="960874"/>
            <a:ext cx="3529299" cy="1609238"/>
            <a:chOff x="5446749" y="793088"/>
            <a:chExt cx="3616403" cy="160923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87C0FA4-2B2A-4EE0-A862-AB072DBD5B18}"/>
                </a:ext>
              </a:extLst>
            </p:cNvPr>
            <p:cNvSpPr/>
            <p:nvPr/>
          </p:nvSpPr>
          <p:spPr>
            <a:xfrm>
              <a:off x="5449873" y="806613"/>
              <a:ext cx="3613279" cy="1595713"/>
            </a:xfrm>
            <a:prstGeom prst="roundRect">
              <a:avLst>
                <a:gd name="adj" fmla="val 102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BBE506-5FF3-4F6B-8FFF-9DBD07B39A07}"/>
                </a:ext>
              </a:extLst>
            </p:cNvPr>
            <p:cNvGrpSpPr/>
            <p:nvPr/>
          </p:nvGrpSpPr>
          <p:grpSpPr>
            <a:xfrm>
              <a:off x="5446749" y="793088"/>
              <a:ext cx="3613279" cy="1595713"/>
              <a:chOff x="2648727" y="4898571"/>
              <a:chExt cx="3771899" cy="159571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80767B8-3C1E-4AFC-B3AE-F79A9326A3B6}"/>
                  </a:ext>
                </a:extLst>
              </p:cNvPr>
              <p:cNvSpPr/>
              <p:nvPr/>
            </p:nvSpPr>
            <p:spPr>
              <a:xfrm>
                <a:off x="2648727" y="4898571"/>
                <a:ext cx="3771899" cy="1595713"/>
              </a:xfrm>
              <a:prstGeom prst="roundRect">
                <a:avLst>
                  <a:gd name="adj" fmla="val 10271"/>
                </a:avLst>
              </a:prstGeom>
              <a:solidFill>
                <a:srgbClr val="029035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algn="ctr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233363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in a </a:t>
                </a: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UEZ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or </a:t>
                </a: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OZ</a:t>
                </a:r>
              </a:p>
              <a:p>
                <a:pPr marL="233363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owned or operated by a </a:t>
                </a: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local government 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(municipalities and counties) </a:t>
                </a:r>
              </a:p>
              <a:p>
                <a:pPr marL="233363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owned or operated by a </a:t>
                </a: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K-12 public school</a:t>
                </a:r>
              </a:p>
              <a:p>
                <a:pPr marL="233363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designated as </a:t>
                </a: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affordable housing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A4C9EA4-98B0-43C0-B209-6DCD1EEA2442}"/>
                  </a:ext>
                </a:extLst>
              </p:cNvPr>
              <p:cNvSpPr/>
              <p:nvPr/>
            </p:nvSpPr>
            <p:spPr>
              <a:xfrm>
                <a:off x="2765965" y="4969490"/>
                <a:ext cx="3563428" cy="393636"/>
              </a:xfrm>
              <a:prstGeom prst="roundRect">
                <a:avLst>
                  <a:gd name="adj" fmla="val 36345"/>
                </a:avLst>
              </a:prstGeom>
              <a:solidFill>
                <a:schemeClr val="bg1">
                  <a:alpha val="3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Some programs offer </a:t>
                </a: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enhanced incentives </a:t>
                </a:r>
              </a:p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Condensed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to buildings: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559634"/>
      </p:ext>
    </p:extLst>
  </p:cSld>
  <p:clrMapOvr>
    <a:masterClrMapping/>
  </p:clrMapOvr>
  <p:transition advClick="0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FA8004-DB12-4E12-9311-DF0FDBA5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41E9FB30-3171-43EF-9FE7-F46F34E94904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Benchmarking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79AD6-239D-426C-A0A1-D15A22083650}"/>
              </a:ext>
            </a:extLst>
          </p:cNvPr>
          <p:cNvSpPr txBox="1"/>
          <p:nvPr/>
        </p:nvSpPr>
        <p:spPr>
          <a:xfrm>
            <a:off x="557561" y="1508623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D34872-D6EC-4D53-9C4D-94AA76B508D2}"/>
              </a:ext>
            </a:extLst>
          </p:cNvPr>
          <p:cNvSpPr txBox="1"/>
          <p:nvPr/>
        </p:nvSpPr>
        <p:spPr>
          <a:xfrm>
            <a:off x="557561" y="2616418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2A86F-7145-4023-A1D7-4474ADF7F233}"/>
              </a:ext>
            </a:extLst>
          </p:cNvPr>
          <p:cNvSpPr txBox="1"/>
          <p:nvPr/>
        </p:nvSpPr>
        <p:spPr>
          <a:xfrm>
            <a:off x="473321" y="99404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NJCleanEnergy.com/BENCHMARKING</a:t>
            </a:r>
          </a:p>
        </p:txBody>
      </p:sp>
      <p:pic>
        <p:nvPicPr>
          <p:cNvPr id="39" name="Picture 1" descr="energystar.gif">
            <a:extLst>
              <a:ext uri="{FF2B5EF4-FFF2-40B4-BE49-F238E27FC236}">
                <a16:creationId xmlns:a16="http://schemas.microsoft.com/office/drawing/2014/main" id="{2651DD7C-0F21-4E41-A0E9-B9C15AE35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068" y="1646893"/>
            <a:ext cx="1685668" cy="172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5CFF7E-56AF-4982-B646-9BBE8D689B2F}"/>
              </a:ext>
            </a:extLst>
          </p:cNvPr>
          <p:cNvSpPr txBox="1"/>
          <p:nvPr/>
        </p:nvSpPr>
        <p:spPr>
          <a:xfrm>
            <a:off x="557561" y="3396424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WhY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1A83A-3647-4676-845D-2C1A06DFFCDA}"/>
              </a:ext>
            </a:extLst>
          </p:cNvPr>
          <p:cNvSpPr txBox="1"/>
          <p:nvPr/>
        </p:nvSpPr>
        <p:spPr>
          <a:xfrm>
            <a:off x="1510795" y="1508623"/>
            <a:ext cx="517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Commercial, Industrial, Agricultural, Government, 501(c)(3) Non-Profit, and Institutional Entities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D8817-AB13-4286-8242-7E5C8AAA0B14}"/>
              </a:ext>
            </a:extLst>
          </p:cNvPr>
          <p:cNvSpPr txBox="1"/>
          <p:nvPr/>
        </p:nvSpPr>
        <p:spPr>
          <a:xfrm>
            <a:off x="1510796" y="2617298"/>
            <a:ext cx="57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2293C-B9B3-4760-A9BC-C5C1F57E6B0D}"/>
              </a:ext>
            </a:extLst>
          </p:cNvPr>
          <p:cNvSpPr txBox="1"/>
          <p:nvPr/>
        </p:nvSpPr>
        <p:spPr>
          <a:xfrm>
            <a:off x="1510795" y="3396424"/>
            <a:ext cx="700108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Compare your building to other similar buildings nationally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Suggestions for improving operations and maintenance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Personalized incentive program eligibility and account manager follow-up support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ENERGY STAR</a:t>
            </a:r>
            <a:r>
              <a:rPr lang="en-US" i="0" dirty="0">
                <a:solidFill>
                  <a:srgbClr val="5E6167"/>
                </a:solidFill>
                <a:latin typeface="+mj-lt"/>
                <a:ea typeface="+mn-ea"/>
                <a:cs typeface="+mn-cs"/>
              </a:rPr>
              <a:t>®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 Portfolio Manager account setup and score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7860F-9581-46A6-98B3-D5814B08300B}"/>
              </a:ext>
            </a:extLst>
          </p:cNvPr>
          <p:cNvSpPr txBox="1"/>
          <p:nvPr/>
        </p:nvSpPr>
        <p:spPr>
          <a:xfrm>
            <a:off x="7036068" y="529335"/>
            <a:ext cx="2194559" cy="557784"/>
          </a:xfrm>
          <a:prstGeom prst="rect">
            <a:avLst/>
          </a:prstGeom>
          <a:solidFill>
            <a:srgbClr val="147BD1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083" y="509751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Great opportunity to be a leader in benchmarking energy and water use, prior to the 2024 deadline. </a:t>
            </a:r>
          </a:p>
        </p:txBody>
      </p:sp>
    </p:spTree>
    <p:extLst>
      <p:ext uri="{BB962C8B-B14F-4D97-AF65-F5344CB8AC3E}">
        <p14:creationId xmlns:p14="http://schemas.microsoft.com/office/powerpoint/2010/main" val="2857778025"/>
      </p:ext>
    </p:extLst>
  </p:cSld>
  <p:clrMapOvr>
    <a:masterClrMapping/>
  </p:clrMapOvr>
  <p:transition advClick="0"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Benchmarking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5C1D0-36E4-49A0-8057-098B98A60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0" y="1915262"/>
            <a:ext cx="2730060" cy="354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17CB8-D91F-4D7A-B745-F58F9323E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8" r="-1"/>
          <a:stretch/>
        </p:blipFill>
        <p:spPr>
          <a:xfrm>
            <a:off x="3241876" y="1915262"/>
            <a:ext cx="2693407" cy="354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F87D6-C91F-4C89-89B6-8D066497A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839" y="1915262"/>
            <a:ext cx="2733622" cy="354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F8F09A-D412-4A44-B8FC-388EA573D22E}"/>
              </a:ext>
            </a:extLst>
          </p:cNvPr>
          <p:cNvSpPr txBox="1"/>
          <p:nvPr/>
        </p:nvSpPr>
        <p:spPr>
          <a:xfrm>
            <a:off x="473321" y="99404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NJCleanEnergy.com/BENCHMARKING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24376-6B65-4B74-9FB2-EE1CBF36B3BD}"/>
              </a:ext>
            </a:extLst>
          </p:cNvPr>
          <p:cNvSpPr txBox="1"/>
          <p:nvPr/>
        </p:nvSpPr>
        <p:spPr>
          <a:xfrm>
            <a:off x="7036068" y="529335"/>
            <a:ext cx="2194559" cy="557784"/>
          </a:xfrm>
          <a:prstGeom prst="rect">
            <a:avLst/>
          </a:prstGeom>
          <a:solidFill>
            <a:srgbClr val="147BD1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</p:spTree>
  </p:cSld>
  <p:clrMapOvr>
    <a:masterClrMapping/>
  </p:clrMapOvr>
  <p:transition advClick="0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C&amp;I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153A4-DB98-4736-B0EB-DE98F42E963A}"/>
              </a:ext>
            </a:extLst>
          </p:cNvPr>
          <p:cNvSpPr txBox="1"/>
          <p:nvPr/>
        </p:nvSpPr>
        <p:spPr>
          <a:xfrm>
            <a:off x="-12597" y="1386124"/>
            <a:ext cx="912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Sectors: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Commercial, Industrial, Government, Schools, Non-Profit, Institutional and Multifamily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0CD58-1388-435A-8E13-825784FF1CE5}"/>
              </a:ext>
            </a:extLst>
          </p:cNvPr>
          <p:cNvSpPr txBox="1"/>
          <p:nvPr/>
        </p:nvSpPr>
        <p:spPr>
          <a:xfrm>
            <a:off x="550178" y="2893129"/>
            <a:ext cx="1855493" cy="2507321"/>
          </a:xfrm>
          <a:prstGeom prst="rect">
            <a:avLst/>
          </a:prstGeom>
          <a:solidFill>
            <a:srgbClr val="D0D8EB"/>
          </a:solidFill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Energy Benchmarking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Local Government Energy Audits</a:t>
            </a: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91D25-96F1-48F1-807D-983DB6590A66}"/>
              </a:ext>
            </a:extLst>
          </p:cNvPr>
          <p:cNvSpPr txBox="1"/>
          <p:nvPr/>
        </p:nvSpPr>
        <p:spPr>
          <a:xfrm>
            <a:off x="2587984" y="2893129"/>
            <a:ext cx="1832978" cy="2507321"/>
          </a:xfrm>
          <a:prstGeom prst="rect">
            <a:avLst/>
          </a:prstGeom>
          <a:solidFill>
            <a:srgbClr val="CCE2E6"/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Large Energy Users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b="1" dirty="0">
                <a:solidFill>
                  <a:srgbClr val="0000FF"/>
                </a:solidFill>
                <a:latin typeface="Helvetica Condensed"/>
              </a:rPr>
              <a:t>Pay for Performance</a:t>
            </a:r>
            <a:endParaRPr lang="en-US" sz="800" b="1" dirty="0">
              <a:solidFill>
                <a:srgbClr val="0000FF"/>
              </a:solidFill>
              <a:latin typeface="Helvetica Condensed"/>
            </a:endParaRP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b="1" dirty="0">
                <a:solidFill>
                  <a:srgbClr val="0000FF"/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b="1" dirty="0">
                <a:solidFill>
                  <a:srgbClr val="0000FF"/>
                </a:solidFill>
                <a:latin typeface="Helvetica Condensed"/>
              </a:rPr>
              <a:t>New Construction</a:t>
            </a:r>
            <a:endParaRPr lang="en-US" sz="1200" b="1" dirty="0">
              <a:solidFill>
                <a:srgbClr val="0000FF"/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b="1" dirty="0">
                <a:solidFill>
                  <a:srgbClr val="0000FF"/>
                </a:solidFill>
                <a:latin typeface="Helvetica Condensed"/>
              </a:rPr>
              <a:t>Direct Install  </a:t>
            </a:r>
            <a:endParaRPr lang="en-US" sz="800" b="1" dirty="0">
              <a:solidFill>
                <a:srgbClr val="0000FF"/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b="1" dirty="0">
                <a:solidFill>
                  <a:srgbClr val="0000FF"/>
                </a:solidFill>
                <a:latin typeface="Helvetica Condensed"/>
              </a:rPr>
              <a:t>Customer Tailored Energy Efficiency</a:t>
            </a:r>
            <a:endParaRPr lang="en-US" sz="800" b="1" dirty="0">
              <a:solidFill>
                <a:srgbClr val="0000FF"/>
              </a:solidFill>
              <a:latin typeface="Helvetica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908F7-12F8-4A4A-BB44-ED0B7E27B96B}"/>
              </a:ext>
            </a:extLst>
          </p:cNvPr>
          <p:cNvSpPr txBox="1"/>
          <p:nvPr/>
        </p:nvSpPr>
        <p:spPr>
          <a:xfrm>
            <a:off x="4603275" y="2893129"/>
            <a:ext cx="1884844" cy="2507321"/>
          </a:xfrm>
          <a:prstGeom prst="rect">
            <a:avLst/>
          </a:prstGeom>
          <a:solidFill>
            <a:srgbClr val="F8E5D0"/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SmartStart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 </a:t>
            </a:r>
          </a:p>
          <a:p>
            <a:pPr marL="114300" lvl="1" indent="-114300" algn="l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har char="•"/>
            </a:pP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6AEF0D-6369-46BE-9702-B431232053D3}"/>
              </a:ext>
            </a:extLst>
          </p:cNvPr>
          <p:cNvSpPr txBox="1"/>
          <p:nvPr/>
        </p:nvSpPr>
        <p:spPr>
          <a:xfrm>
            <a:off x="6670432" y="2893129"/>
            <a:ext cx="1844918" cy="2507321"/>
          </a:xfrm>
          <a:prstGeom prst="rect">
            <a:avLst/>
          </a:prstGeom>
          <a:solidFill>
            <a:srgbClr val="5E97AF">
              <a:alpha val="20000"/>
            </a:srgbClr>
          </a:solidFill>
          <a:ln>
            <a:noFill/>
          </a:ln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Combined Heat &amp; Power </a:t>
            </a:r>
            <a:r>
              <a:rPr lang="en-US" sz="8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- </a:t>
            </a: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Fuel Cells 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Microgrid Development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Battery Storage*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Electric Vehicles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F5F9BF-ED54-46DB-8D94-5A0380740F89}"/>
              </a:ext>
            </a:extLst>
          </p:cNvPr>
          <p:cNvSpPr txBox="1"/>
          <p:nvPr/>
        </p:nvSpPr>
        <p:spPr>
          <a:xfrm>
            <a:off x="2587984" y="2143323"/>
            <a:ext cx="1832978" cy="642823"/>
          </a:xfrm>
          <a:prstGeom prst="rect">
            <a:avLst/>
          </a:prstGeom>
          <a:solidFill>
            <a:srgbClr val="006C8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COMPREHENSIVE PROGRAMS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40BE4-3AD0-4863-A5FD-D3B48666B55C}"/>
              </a:ext>
            </a:extLst>
          </p:cNvPr>
          <p:cNvSpPr txBox="1"/>
          <p:nvPr/>
        </p:nvSpPr>
        <p:spPr>
          <a:xfrm>
            <a:off x="4603275" y="2143323"/>
            <a:ext cx="1884844" cy="642823"/>
          </a:xfrm>
          <a:prstGeom prst="rect">
            <a:avLst/>
          </a:prstGeom>
          <a:solidFill>
            <a:srgbClr val="EAAA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SINGLE MEASURE REBATES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AE6C23-1DE5-4C0C-933B-625D7E897D66}"/>
              </a:ext>
            </a:extLst>
          </p:cNvPr>
          <p:cNvSpPr txBox="1"/>
          <p:nvPr/>
        </p:nvSpPr>
        <p:spPr>
          <a:xfrm>
            <a:off x="541116" y="2143323"/>
            <a:ext cx="1864555" cy="636227"/>
          </a:xfrm>
          <a:prstGeom prst="rect">
            <a:avLst/>
          </a:prstGeom>
          <a:solidFill>
            <a:srgbClr val="147B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C2B149-2C72-4B85-AA01-26CC8A6C96C5}"/>
              </a:ext>
            </a:extLst>
          </p:cNvPr>
          <p:cNvSpPr txBox="1"/>
          <p:nvPr/>
        </p:nvSpPr>
        <p:spPr>
          <a:xfrm>
            <a:off x="6670432" y="2143323"/>
            <a:ext cx="1844918" cy="629698"/>
          </a:xfrm>
          <a:prstGeom prst="rect">
            <a:avLst/>
          </a:prstGeom>
          <a:solidFill>
            <a:srgbClr val="5E97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114300" lvl="1" indent="-114300" algn="ctr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DISTRIBUTED ENERGY RESOURCES</a:t>
            </a:r>
            <a:endParaRPr lang="en-US" sz="14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29" name="Double Brace 28">
            <a:extLst>
              <a:ext uri="{FF2B5EF4-FFF2-40B4-BE49-F238E27FC236}">
                <a16:creationId xmlns:a16="http://schemas.microsoft.com/office/drawing/2014/main" id="{62F007F8-CE4A-426C-A41F-7953AC36DF43}"/>
              </a:ext>
            </a:extLst>
          </p:cNvPr>
          <p:cNvSpPr/>
          <p:nvPr/>
        </p:nvSpPr>
        <p:spPr>
          <a:xfrm rot="16200000">
            <a:off x="1558110" y="2851801"/>
            <a:ext cx="3898231" cy="1832980"/>
          </a:xfrm>
          <a:prstGeom prst="bracePair">
            <a:avLst>
              <a:gd name="adj" fmla="val 6233"/>
            </a:avLst>
          </a:prstGeom>
          <a:ln w="25400" cap="rnd"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9317C-E629-41D4-95BF-2AEC42E39558}"/>
              </a:ext>
            </a:extLst>
          </p:cNvPr>
          <p:cNvSpPr txBox="1"/>
          <p:nvPr/>
        </p:nvSpPr>
        <p:spPr>
          <a:xfrm>
            <a:off x="5694949" y="5768505"/>
            <a:ext cx="285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* 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coming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 soon!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090719-34E5-4D75-B19E-861197F3FB6E}"/>
              </a:ext>
            </a:extLst>
          </p:cNvPr>
          <p:cNvGrpSpPr/>
          <p:nvPr/>
        </p:nvGrpSpPr>
        <p:grpSpPr>
          <a:xfrm>
            <a:off x="2648727" y="4898571"/>
            <a:ext cx="3771899" cy="1595713"/>
            <a:chOff x="2648727" y="4898571"/>
            <a:chExt cx="3771899" cy="159571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D45DCCC-0A9A-4B75-959E-4392AA47909E}"/>
                </a:ext>
              </a:extLst>
            </p:cNvPr>
            <p:cNvSpPr/>
            <p:nvPr/>
          </p:nvSpPr>
          <p:spPr>
            <a:xfrm>
              <a:off x="2648727" y="4898571"/>
              <a:ext cx="3771899" cy="1595713"/>
            </a:xfrm>
            <a:prstGeom prst="roundRect">
              <a:avLst>
                <a:gd name="adj" fmla="val 10271"/>
              </a:avLst>
            </a:prstGeom>
            <a:solidFill>
              <a:srgbClr val="029035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UEZ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or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OZ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local government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(municipalities and counties) 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K-12 public school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designated as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affordable housing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4D577A0-B52F-4DBB-B0F0-9BA54FF29A43}"/>
                </a:ext>
              </a:extLst>
            </p:cNvPr>
            <p:cNvSpPr/>
            <p:nvPr/>
          </p:nvSpPr>
          <p:spPr>
            <a:xfrm>
              <a:off x="2765965" y="4969490"/>
              <a:ext cx="3563428" cy="393636"/>
            </a:xfrm>
            <a:prstGeom prst="roundRect">
              <a:avLst>
                <a:gd name="adj" fmla="val 36345"/>
              </a:avLst>
            </a:prstGeom>
            <a:solidFill>
              <a:schemeClr val="bg1">
                <a:alpha val="3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Some programs offer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enhanced incentives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to buildings: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497984"/>
      </p:ext>
    </p:extLst>
  </p:cSld>
  <p:clrMapOvr>
    <a:masterClrMapping/>
  </p:clrMapOvr>
  <p:transition advClick="0"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Pay for Performance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NJCleanEnergy.com/P4P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4D9EBB-B979-4603-B6E2-3D689FA826C2}"/>
              </a:ext>
            </a:extLst>
          </p:cNvPr>
          <p:cNvSpPr txBox="1"/>
          <p:nvPr/>
        </p:nvSpPr>
        <p:spPr>
          <a:xfrm>
            <a:off x="557561" y="1600830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3C2AA6-5330-4F9F-A47C-E25ECF2626A7}"/>
              </a:ext>
            </a:extLst>
          </p:cNvPr>
          <p:cNvSpPr txBox="1"/>
          <p:nvPr/>
        </p:nvSpPr>
        <p:spPr>
          <a:xfrm>
            <a:off x="557561" y="2724725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A66814-FC2F-490D-A403-1EC687DC35ED}"/>
              </a:ext>
            </a:extLst>
          </p:cNvPr>
          <p:cNvSpPr txBox="1"/>
          <p:nvPr/>
        </p:nvSpPr>
        <p:spPr>
          <a:xfrm>
            <a:off x="557561" y="3602481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DDB93E-D895-400D-9847-37E0D10B509F}"/>
              </a:ext>
            </a:extLst>
          </p:cNvPr>
          <p:cNvSpPr txBox="1"/>
          <p:nvPr/>
        </p:nvSpPr>
        <p:spPr>
          <a:xfrm>
            <a:off x="1934309" y="1600830"/>
            <a:ext cx="516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Large C&amp;I existing buildings or new construction seeking two or more energy efficiency measures with a minimum 15% savings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  <a:sym typeface="Lato Bold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05DA91-BC36-47A0-BE33-D3733436EC69}"/>
              </a:ext>
            </a:extLst>
          </p:cNvPr>
          <p:cNvSpPr txBox="1"/>
          <p:nvPr/>
        </p:nvSpPr>
        <p:spPr>
          <a:xfrm>
            <a:off x="1934308" y="2724726"/>
            <a:ext cx="6895475" cy="6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110000"/>
              </a:lnSpc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sym typeface="Lato Bold" charset="0"/>
              </a:rPr>
              <a:t>Annual peak demand 200+ kW in the previous year for existing buildings or over 50,000 square feet of planned new construction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2D2C22-E7D7-4A7C-9BEE-0882EE941722}"/>
              </a:ext>
            </a:extLst>
          </p:cNvPr>
          <p:cNvSpPr txBox="1"/>
          <p:nvPr/>
        </p:nvSpPr>
        <p:spPr>
          <a:xfrm>
            <a:off x="1934308" y="3602481"/>
            <a:ext cx="700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 pre-approved Participating Partner will streamline the program and guide users through the program phases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E04EC-435E-4D07-9734-EEE3B3467A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71" y="1478139"/>
            <a:ext cx="1709532" cy="12025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1226E5-5A03-47BF-8826-DBB338C2FB63}"/>
              </a:ext>
            </a:extLst>
          </p:cNvPr>
          <p:cNvSpPr txBox="1"/>
          <p:nvPr/>
        </p:nvSpPr>
        <p:spPr>
          <a:xfrm>
            <a:off x="557561" y="4377029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C781E-D8D4-4BF7-B717-8CB686A1D5B8}"/>
              </a:ext>
            </a:extLst>
          </p:cNvPr>
          <p:cNvSpPr txBox="1"/>
          <p:nvPr/>
        </p:nvSpPr>
        <p:spPr>
          <a:xfrm>
            <a:off x="1934308" y="4377029"/>
            <a:ext cx="7001087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50% of project cost (or 80% for eligible enhanced incentive* projects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) up to $2M per project / $4M per entity annually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</a:endParaRPr>
          </a:p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Incentive payments #2 and #3 are increased for 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eligible enhanced incentive* projects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D9D47-8C9B-4B62-B3AC-93D9FB356293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A24FB-0577-4B01-A95A-8A58D5B6E420}"/>
              </a:ext>
            </a:extLst>
          </p:cNvPr>
          <p:cNvSpPr txBox="1"/>
          <p:nvPr/>
        </p:nvSpPr>
        <p:spPr>
          <a:xfrm>
            <a:off x="2631832" y="5911223"/>
            <a:ext cx="619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* Enhanced incentives are available to existing buildings in a UEZ/OZ, K-12 public school, local governments (municipalities and counties), or designated as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2137037440"/>
      </p:ext>
    </p:extLst>
  </p:cSld>
  <p:clrMapOvr>
    <a:masterClrMapping/>
  </p:clrMapOvr>
  <p:transition advClick="0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6EC4E0-952E-410D-9106-7A7AB8393348}"/>
              </a:ext>
            </a:extLst>
          </p:cNvPr>
          <p:cNvSpPr/>
          <p:nvPr/>
        </p:nvSpPr>
        <p:spPr>
          <a:xfrm>
            <a:off x="4960637" y="5287759"/>
            <a:ext cx="4067816" cy="951722"/>
          </a:xfrm>
          <a:prstGeom prst="roundRect">
            <a:avLst/>
          </a:prstGeom>
          <a:noFill/>
          <a:ln w="38100">
            <a:solidFill>
              <a:srgbClr val="89A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Diagonal Corners Rounded 69">
            <a:extLst>
              <a:ext uri="{FF2B5EF4-FFF2-40B4-BE49-F238E27FC236}">
                <a16:creationId xmlns:a16="http://schemas.microsoft.com/office/drawing/2014/main" id="{D236FF2A-BDD4-4A4A-A06F-84582EA578C4}"/>
              </a:ext>
            </a:extLst>
          </p:cNvPr>
          <p:cNvSpPr/>
          <p:nvPr/>
        </p:nvSpPr>
        <p:spPr>
          <a:xfrm>
            <a:off x="5080729" y="4453088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#2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up to 25% 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project cost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1D2F79-4D21-4FE1-8491-9E387437153A}"/>
              </a:ext>
            </a:extLst>
          </p:cNvPr>
          <p:cNvSpPr txBox="1"/>
          <p:nvPr/>
        </p:nvSpPr>
        <p:spPr>
          <a:xfrm>
            <a:off x="4922002" y="3236783"/>
            <a:ext cx="1679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Installation Verification Report</a:t>
            </a:r>
            <a:endParaRPr lang="en-US" sz="12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E466DEC-AB88-43E6-8141-0FBF220F352D}"/>
              </a:ext>
            </a:extLst>
          </p:cNvPr>
          <p:cNvSpPr/>
          <p:nvPr/>
        </p:nvSpPr>
        <p:spPr>
          <a:xfrm>
            <a:off x="7598266" y="4459902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#3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up to 25% 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project cost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A68B45-2535-4FBC-9255-F1F7F01F08A4}"/>
              </a:ext>
            </a:extLst>
          </p:cNvPr>
          <p:cNvSpPr txBox="1"/>
          <p:nvPr/>
        </p:nvSpPr>
        <p:spPr>
          <a:xfrm>
            <a:off x="7416312" y="3236783"/>
            <a:ext cx="16798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Verification of Savings</a:t>
            </a:r>
            <a:endParaRPr lang="en-US" sz="14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Comparison of Performance vs ERP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Pay for Performance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30EB1D-6827-425D-A3CF-14FB0543F7D9}"/>
              </a:ext>
            </a:extLst>
          </p:cNvPr>
          <p:cNvSpPr txBox="1"/>
          <p:nvPr/>
        </p:nvSpPr>
        <p:spPr>
          <a:xfrm>
            <a:off x="25545" y="3229969"/>
            <a:ext cx="16798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Program Enrollment</a:t>
            </a:r>
            <a:endParaRPr lang="en-US" sz="14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Submission and Approval of Application</a:t>
            </a:r>
          </a:p>
        </p:txBody>
      </p:sp>
      <p:sp>
        <p:nvSpPr>
          <p:cNvPr id="71" name="Rectangle: Diagonal Corners Rounded 70">
            <a:extLst>
              <a:ext uri="{FF2B5EF4-FFF2-40B4-BE49-F238E27FC236}">
                <a16:creationId xmlns:a16="http://schemas.microsoft.com/office/drawing/2014/main" id="{94B34EE8-E306-4A05-89E5-406C9E2FAFB7}"/>
              </a:ext>
            </a:extLst>
          </p:cNvPr>
          <p:cNvSpPr/>
          <p:nvPr/>
        </p:nvSpPr>
        <p:spPr>
          <a:xfrm>
            <a:off x="1840511" y="4421472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#1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fixed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B196F6-44F1-4ABF-872C-33E811F58AD7}"/>
              </a:ext>
            </a:extLst>
          </p:cNvPr>
          <p:cNvSpPr txBox="1"/>
          <p:nvPr/>
        </p:nvSpPr>
        <p:spPr>
          <a:xfrm>
            <a:off x="1664336" y="3236783"/>
            <a:ext cx="16798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Energy Reduction Plan (ERP)</a:t>
            </a:r>
            <a:endParaRPr lang="en-US" sz="1400" dirty="0">
              <a:solidFill>
                <a:srgbClr val="5E5767"/>
              </a:solidFill>
              <a:latin typeface="Helvetica Condensed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Development and Approval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B1762F-313D-4811-94AC-02F2DA86192B}"/>
              </a:ext>
            </a:extLst>
          </p:cNvPr>
          <p:cNvSpPr txBox="1"/>
          <p:nvPr/>
        </p:nvSpPr>
        <p:spPr>
          <a:xfrm>
            <a:off x="3280796" y="3229969"/>
            <a:ext cx="167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Installation of Measures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37A797-ABCB-4870-8144-98015A9452A5}"/>
              </a:ext>
            </a:extLst>
          </p:cNvPr>
          <p:cNvGrpSpPr/>
          <p:nvPr/>
        </p:nvGrpSpPr>
        <p:grpSpPr>
          <a:xfrm>
            <a:off x="309821" y="2011501"/>
            <a:ext cx="8446224" cy="1100064"/>
            <a:chOff x="394364" y="1657884"/>
            <a:chExt cx="8446224" cy="110006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5D2E8ED-3E58-4657-A4C1-E1C4C04F043A}"/>
                </a:ext>
              </a:extLst>
            </p:cNvPr>
            <p:cNvSpPr txBox="1"/>
            <p:nvPr/>
          </p:nvSpPr>
          <p:spPr>
            <a:xfrm>
              <a:off x="6654532" y="1900575"/>
              <a:ext cx="68738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cap="all" dirty="0">
                  <a:solidFill>
                    <a:srgbClr val="5E97AF"/>
                  </a:solidFill>
                  <a:latin typeface="Helvetica Condensed"/>
                </a:rPr>
                <a:t>1 year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66F8773-D929-4261-8351-8C8F74F239CA}"/>
                </a:ext>
              </a:extLst>
            </p:cNvPr>
            <p:cNvCxnSpPr>
              <a:cxnSpLocks/>
              <a:stCxn id="44" idx="6"/>
              <a:endCxn id="38" idx="2"/>
            </p:cNvCxnSpPr>
            <p:nvPr/>
          </p:nvCxnSpPr>
          <p:spPr>
            <a:xfrm>
              <a:off x="1499264" y="2197210"/>
              <a:ext cx="6321417" cy="0"/>
            </a:xfrm>
            <a:prstGeom prst="straightConnector1">
              <a:avLst/>
            </a:prstGeom>
            <a:ln w="76200">
              <a:solidFill>
                <a:srgbClr val="5E97AF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434BAD-5B6A-4B2C-8EF2-C19A51886F0D}"/>
                </a:ext>
              </a:extLst>
            </p:cNvPr>
            <p:cNvGrpSpPr/>
            <p:nvPr/>
          </p:nvGrpSpPr>
          <p:grpSpPr>
            <a:xfrm>
              <a:off x="394364" y="1662633"/>
              <a:ext cx="1104900" cy="1069153"/>
              <a:chOff x="1422662" y="2315923"/>
              <a:chExt cx="1104900" cy="106915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C394844-0116-48F3-B96D-2B9D44F7D37A}"/>
                  </a:ext>
                </a:extLst>
              </p:cNvPr>
              <p:cNvSpPr/>
              <p:nvPr/>
            </p:nvSpPr>
            <p:spPr>
              <a:xfrm>
                <a:off x="1422662" y="2315923"/>
                <a:ext cx="1104900" cy="1069153"/>
              </a:xfrm>
              <a:prstGeom prst="ellipse">
                <a:avLst/>
              </a:prstGeom>
              <a:solidFill>
                <a:srgbClr val="5E97A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List">
                <a:extLst>
                  <a:ext uri="{FF2B5EF4-FFF2-40B4-BE49-F238E27FC236}">
                    <a16:creationId xmlns:a16="http://schemas.microsoft.com/office/drawing/2014/main" id="{901A85E6-D839-4550-BB16-2074F22A9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80745" y="2589114"/>
                <a:ext cx="588735" cy="588735"/>
              </a:xfrm>
              <a:prstGeom prst="rect">
                <a:avLst/>
              </a:prstGeom>
            </p:spPr>
          </p:pic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5127D2-9C23-4605-9ECC-CA6B75A089C4}"/>
                </a:ext>
              </a:extLst>
            </p:cNvPr>
            <p:cNvSpPr/>
            <p:nvPr/>
          </p:nvSpPr>
          <p:spPr>
            <a:xfrm>
              <a:off x="2036350" y="1657884"/>
              <a:ext cx="1104900" cy="1069153"/>
            </a:xfrm>
            <a:prstGeom prst="ellipse">
              <a:avLst/>
            </a:prstGeom>
            <a:solidFill>
              <a:srgbClr val="8EB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8E5FA7-087D-440D-B74A-B4BDD5586956}"/>
                </a:ext>
              </a:extLst>
            </p:cNvPr>
            <p:cNvSpPr/>
            <p:nvPr/>
          </p:nvSpPr>
          <p:spPr>
            <a:xfrm>
              <a:off x="3674266" y="1687357"/>
              <a:ext cx="1104900" cy="1069153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266C3DD-548F-472E-AA34-122DD16D75E1}"/>
                </a:ext>
              </a:extLst>
            </p:cNvPr>
            <p:cNvGrpSpPr/>
            <p:nvPr/>
          </p:nvGrpSpPr>
          <p:grpSpPr>
            <a:xfrm>
              <a:off x="7820681" y="1662633"/>
              <a:ext cx="1019907" cy="1069153"/>
              <a:chOff x="8388913" y="2315923"/>
              <a:chExt cx="1019907" cy="106915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245C16E-7145-45DA-999E-D20CE6BFE155}"/>
                  </a:ext>
                </a:extLst>
              </p:cNvPr>
              <p:cNvSpPr/>
              <p:nvPr/>
            </p:nvSpPr>
            <p:spPr>
              <a:xfrm>
                <a:off x="8388913" y="2315923"/>
                <a:ext cx="1019907" cy="1069153"/>
              </a:xfrm>
              <a:prstGeom prst="ellipse">
                <a:avLst/>
              </a:prstGeom>
              <a:solidFill>
                <a:srgbClr val="5E97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Graphic 38" descr="Money">
                <a:extLst>
                  <a:ext uri="{FF2B5EF4-FFF2-40B4-BE49-F238E27FC236}">
                    <a16:creationId xmlns:a16="http://schemas.microsoft.com/office/drawing/2014/main" id="{4F0E0CB9-FC5A-47D2-9F4B-CE6A0336D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637461" y="2554577"/>
                <a:ext cx="522810" cy="566378"/>
              </a:xfrm>
              <a:prstGeom prst="rect">
                <a:avLst/>
              </a:prstGeom>
            </p:spPr>
          </p:pic>
        </p:grpSp>
        <p:pic>
          <p:nvPicPr>
            <p:cNvPr id="46" name="Graphic 45" descr="Money">
              <a:extLst>
                <a:ext uri="{FF2B5EF4-FFF2-40B4-BE49-F238E27FC236}">
                  <a16:creationId xmlns:a16="http://schemas.microsoft.com/office/drawing/2014/main" id="{36039E33-8FE2-4783-98EE-707699009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05611" y="1895116"/>
              <a:ext cx="566378" cy="566378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37E879E-66E9-487B-8007-D369FF04E317}"/>
                </a:ext>
              </a:extLst>
            </p:cNvPr>
            <p:cNvSpPr/>
            <p:nvPr/>
          </p:nvSpPr>
          <p:spPr>
            <a:xfrm>
              <a:off x="5312182" y="1688795"/>
              <a:ext cx="1104900" cy="1069153"/>
            </a:xfrm>
            <a:prstGeom prst="ellipse">
              <a:avLst/>
            </a:prstGeom>
            <a:solidFill>
              <a:srgbClr val="6EA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Money">
              <a:extLst>
                <a:ext uri="{FF2B5EF4-FFF2-40B4-BE49-F238E27FC236}">
                  <a16:creationId xmlns:a16="http://schemas.microsoft.com/office/drawing/2014/main" id="{F3532C4D-6954-48F3-A125-FEB6636B5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81443" y="1895116"/>
              <a:ext cx="566378" cy="566378"/>
            </a:xfrm>
            <a:prstGeom prst="rect">
              <a:avLst/>
            </a:prstGeom>
          </p:spPr>
        </p:pic>
        <p:pic>
          <p:nvPicPr>
            <p:cNvPr id="53" name="Graphic 52" descr="Building">
              <a:extLst>
                <a:ext uri="{FF2B5EF4-FFF2-40B4-BE49-F238E27FC236}">
                  <a16:creationId xmlns:a16="http://schemas.microsoft.com/office/drawing/2014/main" id="{AE466561-A4B7-416C-A39F-0FD22F295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30382" y="1913779"/>
              <a:ext cx="592669" cy="59266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889F40D-93D1-40FB-BD98-71DE7CC83C13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NJCleanEnergy.com/P4P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0B5DAF-08AB-4AC7-8010-DF23934C5BDF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92962D80-E139-462E-A4F9-93769CE4EA02}"/>
              </a:ext>
            </a:extLst>
          </p:cNvPr>
          <p:cNvSpPr/>
          <p:nvPr/>
        </p:nvSpPr>
        <p:spPr>
          <a:xfrm>
            <a:off x="5080729" y="5380829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#2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up to 40% 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project cost</a:t>
            </a: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87B296EE-971F-4028-A08D-C9747A4BB4B7}"/>
              </a:ext>
            </a:extLst>
          </p:cNvPr>
          <p:cNvSpPr/>
          <p:nvPr/>
        </p:nvSpPr>
        <p:spPr>
          <a:xfrm>
            <a:off x="7598266" y="5387643"/>
            <a:ext cx="1289818" cy="751954"/>
          </a:xfrm>
          <a:prstGeom prst="round2DiagRect">
            <a:avLst/>
          </a:prstGeom>
          <a:solidFill>
            <a:srgbClr val="EA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Incentive #3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up to 40% </a:t>
            </a:r>
          </a:p>
          <a:p>
            <a:pPr algn="ctr">
              <a:spcAft>
                <a:spcPts val="0"/>
              </a:spcAft>
            </a:pPr>
            <a:r>
              <a:rPr lang="en-US" sz="1200" i="1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rPr>
              <a:t>project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683BE-77FD-414E-BD8B-C414CA905E46}"/>
              </a:ext>
            </a:extLst>
          </p:cNvPr>
          <p:cNvSpPr txBox="1"/>
          <p:nvPr/>
        </p:nvSpPr>
        <p:spPr>
          <a:xfrm>
            <a:off x="6345772" y="5360942"/>
            <a:ext cx="128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89AEB0"/>
                </a:solidFill>
              </a:rPr>
              <a:t>Enhanced incentives* to eligible existing buildings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EEF23F-B87E-4891-A7F2-EED23A8060D8}"/>
              </a:ext>
            </a:extLst>
          </p:cNvPr>
          <p:cNvSpPr txBox="1"/>
          <p:nvPr/>
        </p:nvSpPr>
        <p:spPr>
          <a:xfrm>
            <a:off x="2631831" y="6275123"/>
            <a:ext cx="535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* Enhanced incentives are available to existing buildings in a UEZ/OZ, K-12 public school, local governments (municipalities and counties), or designated as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1986012854"/>
      </p:ext>
    </p:extLst>
  </p:cSld>
  <p:clrMapOvr>
    <a:masterClrMapping/>
  </p:clrMapOvr>
  <p:transition advClick="0"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Direct Install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98714" y="1005290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NJCleanEnergy.com/DI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B69768-AE48-4DED-B915-8E7D3F6A66A6}"/>
              </a:ext>
            </a:extLst>
          </p:cNvPr>
          <p:cNvSpPr txBox="1"/>
          <p:nvPr/>
        </p:nvSpPr>
        <p:spPr>
          <a:xfrm>
            <a:off x="557561" y="1555803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1C7D6A-8730-441B-B115-E785DC2BFDBC}"/>
              </a:ext>
            </a:extLst>
          </p:cNvPr>
          <p:cNvSpPr txBox="1"/>
          <p:nvPr/>
        </p:nvSpPr>
        <p:spPr>
          <a:xfrm>
            <a:off x="557561" y="2591995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FD3000-8D7A-4A87-A571-472B9D08EEE5}"/>
              </a:ext>
            </a:extLst>
          </p:cNvPr>
          <p:cNvSpPr txBox="1"/>
          <p:nvPr/>
        </p:nvSpPr>
        <p:spPr>
          <a:xfrm>
            <a:off x="557560" y="3411276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CA8850-5666-4509-A217-92A7BB96D0D8}"/>
              </a:ext>
            </a:extLst>
          </p:cNvPr>
          <p:cNvSpPr txBox="1"/>
          <p:nvPr/>
        </p:nvSpPr>
        <p:spPr>
          <a:xfrm>
            <a:off x="1934309" y="1555803"/>
            <a:ext cx="452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Small to medium sized C&amp;I existing facilities seeking to replace inefficient equipment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  <a:sym typeface="Lato Bold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9E16A8-4655-4A99-8CA1-6BC41F380756}"/>
              </a:ext>
            </a:extLst>
          </p:cNvPr>
          <p:cNvSpPr txBox="1"/>
          <p:nvPr/>
        </p:nvSpPr>
        <p:spPr>
          <a:xfrm>
            <a:off x="1934308" y="2591996"/>
            <a:ext cx="6895475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dirty="0">
                <a:sym typeface="Lato Bold" charset="0"/>
              </a:rPr>
              <a:t>Average annual peak demand &lt;200 kW in the previous 12 months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40049E-AB6F-4A4C-9F4E-01C79A55633F}"/>
              </a:ext>
            </a:extLst>
          </p:cNvPr>
          <p:cNvSpPr txBox="1"/>
          <p:nvPr/>
        </p:nvSpPr>
        <p:spPr>
          <a:xfrm>
            <a:off x="1915397" y="3411277"/>
            <a:ext cx="7001087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 pre-approved regional Participating Contractor will do a walk-through evaluation and guide users through the program phases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Turn-key process with fast project turnaround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25683-7BD6-4944-A1D5-B313317BC7C3}"/>
              </a:ext>
            </a:extLst>
          </p:cNvPr>
          <p:cNvSpPr txBox="1"/>
          <p:nvPr/>
        </p:nvSpPr>
        <p:spPr>
          <a:xfrm>
            <a:off x="557560" y="4750116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E3877-D3EE-4F8D-84C6-187AC5996188}"/>
              </a:ext>
            </a:extLst>
          </p:cNvPr>
          <p:cNvSpPr txBox="1"/>
          <p:nvPr/>
        </p:nvSpPr>
        <p:spPr>
          <a:xfrm>
            <a:off x="1934309" y="4750116"/>
            <a:ext cx="720969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$125,000 incentive funding per project/building ($250k for eligible enhanced incentive* projects), or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$250,000 per 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entity 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($500K ESIP; $4M for eligible enhanced incentive* entities)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2D10B-276B-4A19-B2E3-2D00B8D5F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24924" r="55132" b="32554"/>
          <a:stretch/>
        </p:blipFill>
        <p:spPr>
          <a:xfrm>
            <a:off x="6501482" y="1555802"/>
            <a:ext cx="2481024" cy="720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015F61-D280-413A-9524-4334F7A8FD64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97129C-B344-44B0-B88E-4C5EB2CB521C}"/>
              </a:ext>
            </a:extLst>
          </p:cNvPr>
          <p:cNvSpPr txBox="1"/>
          <p:nvPr/>
        </p:nvSpPr>
        <p:spPr>
          <a:xfrm>
            <a:off x="2949072" y="5956241"/>
            <a:ext cx="588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* Enhanced incentives are available to existing buildings in a UEZ/OZ, K-12 public schools, local governments (municipalities and counties), or designated as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339147084"/>
      </p:ext>
    </p:extLst>
  </p:cSld>
  <p:clrMapOvr>
    <a:masterClrMapping/>
  </p:clrMapOvr>
  <p:transition advClick="0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Direct Install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99380" y="999358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NJCleanEnergy.com/DI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BC69C3-CC77-4B24-AA4C-5C24FD32900D}"/>
              </a:ext>
            </a:extLst>
          </p:cNvPr>
          <p:cNvSpPr/>
          <p:nvPr/>
        </p:nvSpPr>
        <p:spPr>
          <a:xfrm>
            <a:off x="791915" y="4340686"/>
            <a:ext cx="4974403" cy="561252"/>
          </a:xfrm>
          <a:prstGeom prst="roundRect">
            <a:avLst/>
          </a:prstGeom>
          <a:solidFill>
            <a:srgbClr val="5E9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9DD2C5-BDCD-4640-8C80-9306423C7C67}"/>
              </a:ext>
            </a:extLst>
          </p:cNvPr>
          <p:cNvSpPr/>
          <p:nvPr/>
        </p:nvSpPr>
        <p:spPr>
          <a:xfrm>
            <a:off x="5766318" y="4340686"/>
            <a:ext cx="2424839" cy="561252"/>
          </a:xfrm>
          <a:prstGeom prst="roundRect">
            <a:avLst/>
          </a:prstGeom>
          <a:solidFill>
            <a:srgbClr val="8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8E292F6-BAB2-48E7-B7BE-C3F8723CB226}"/>
              </a:ext>
            </a:extLst>
          </p:cNvPr>
          <p:cNvSpPr/>
          <p:nvPr/>
        </p:nvSpPr>
        <p:spPr>
          <a:xfrm>
            <a:off x="6643397" y="2295299"/>
            <a:ext cx="1547760" cy="567599"/>
          </a:xfrm>
          <a:prstGeom prst="roundRect">
            <a:avLst/>
          </a:prstGeom>
          <a:solidFill>
            <a:srgbClr val="898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92455D-2B4C-43A7-A719-34FA42D29202}"/>
              </a:ext>
            </a:extLst>
          </p:cNvPr>
          <p:cNvSpPr/>
          <p:nvPr/>
        </p:nvSpPr>
        <p:spPr>
          <a:xfrm>
            <a:off x="791915" y="2301440"/>
            <a:ext cx="5851482" cy="567599"/>
          </a:xfrm>
          <a:prstGeom prst="roundRect">
            <a:avLst/>
          </a:prstGeom>
          <a:solidFill>
            <a:srgbClr val="5E9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EA878-462B-4B37-9C19-8FB4C3D03553}"/>
              </a:ext>
            </a:extLst>
          </p:cNvPr>
          <p:cNvSpPr txBox="1"/>
          <p:nvPr/>
        </p:nvSpPr>
        <p:spPr>
          <a:xfrm>
            <a:off x="768213" y="1468776"/>
            <a:ext cx="742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sz="1600" b="1" dirty="0"/>
              <a:t>Facilities in Urban Enterprise Zones (UEZ), Opportunity Zones (OZ), local government (municipalities and counties), K-12 public school, or designated as affordable housing: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541255-6894-48DC-A828-75D080B8F7CA}"/>
              </a:ext>
            </a:extLst>
          </p:cNvPr>
          <p:cNvSpPr txBox="1"/>
          <p:nvPr/>
        </p:nvSpPr>
        <p:spPr>
          <a:xfrm>
            <a:off x="768213" y="3943998"/>
            <a:ext cx="436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sz="1600" b="1" dirty="0"/>
              <a:t>All other eligible facilities: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5EF271-808A-44F4-854C-378CA692AE15}"/>
              </a:ext>
            </a:extLst>
          </p:cNvPr>
          <p:cNvSpPr txBox="1"/>
          <p:nvPr/>
        </p:nvSpPr>
        <p:spPr>
          <a:xfrm>
            <a:off x="1621778" y="2397744"/>
            <a:ext cx="414279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INCENTIVE FUNDING</a:t>
            </a:r>
          </a:p>
          <a:p>
            <a:pPr lvl="1" algn="ctr"/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dirty="0">
                <a:solidFill>
                  <a:srgbClr val="5E97AF"/>
                </a:solidFill>
              </a:rPr>
              <a:t>Up to </a:t>
            </a:r>
            <a:r>
              <a:rPr lang="en-US" b="1" dirty="0">
                <a:solidFill>
                  <a:srgbClr val="5E97AF"/>
                </a:solidFill>
              </a:rPr>
              <a:t>80%</a:t>
            </a:r>
            <a:r>
              <a:rPr lang="en-US" dirty="0">
                <a:solidFill>
                  <a:srgbClr val="5E97AF"/>
                </a:solidFill>
              </a:rPr>
              <a:t> of installed cost is paid directly to the contractor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C57354-6118-41A5-B4D6-21BB67D1738E}"/>
              </a:ext>
            </a:extLst>
          </p:cNvPr>
          <p:cNvSpPr txBox="1"/>
          <p:nvPr/>
        </p:nvSpPr>
        <p:spPr>
          <a:xfrm>
            <a:off x="6557113" y="2397744"/>
            <a:ext cx="1708688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CUSTOMER</a:t>
            </a:r>
          </a:p>
          <a:p>
            <a:pPr lvl="1" algn="ctr"/>
            <a:endParaRPr lang="en-US" dirty="0">
              <a:solidFill>
                <a:srgbClr val="5E5767"/>
              </a:solidFill>
            </a:endParaRPr>
          </a:p>
          <a:p>
            <a:pPr lvl="1" algn="ctr"/>
            <a:r>
              <a:rPr lang="en-US" dirty="0">
                <a:solidFill>
                  <a:srgbClr val="5E5767"/>
                </a:solidFill>
              </a:rPr>
              <a:t>20% of installed cost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3A0EF2-FCFC-40B4-B9B5-43A5C0721635}"/>
              </a:ext>
            </a:extLst>
          </p:cNvPr>
          <p:cNvSpPr txBox="1"/>
          <p:nvPr/>
        </p:nvSpPr>
        <p:spPr>
          <a:xfrm>
            <a:off x="1207719" y="4429030"/>
            <a:ext cx="414279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INCENTIVE FUNDING</a:t>
            </a:r>
          </a:p>
          <a:p>
            <a:pPr lvl="1" algn="ctr"/>
            <a:endParaRPr lang="en-US" dirty="0">
              <a:solidFill>
                <a:srgbClr val="5E97AF"/>
              </a:solidFill>
            </a:endParaRPr>
          </a:p>
          <a:p>
            <a:pPr lvl="1" algn="ctr"/>
            <a:r>
              <a:rPr lang="en-US" dirty="0">
                <a:solidFill>
                  <a:srgbClr val="5E97AF"/>
                </a:solidFill>
              </a:rPr>
              <a:t>Up to </a:t>
            </a:r>
            <a:r>
              <a:rPr lang="en-US" b="1" dirty="0">
                <a:solidFill>
                  <a:srgbClr val="5E97AF"/>
                </a:solidFill>
              </a:rPr>
              <a:t>70%</a:t>
            </a:r>
            <a:r>
              <a:rPr lang="en-US" dirty="0">
                <a:solidFill>
                  <a:srgbClr val="5E97AF"/>
                </a:solidFill>
              </a:rPr>
              <a:t> of installed cost is paid directly to the contractor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C0E3AC-B0C7-4926-94A0-23908C56C60B}"/>
              </a:ext>
            </a:extLst>
          </p:cNvPr>
          <p:cNvSpPr txBox="1"/>
          <p:nvPr/>
        </p:nvSpPr>
        <p:spPr>
          <a:xfrm>
            <a:off x="6124393" y="4433749"/>
            <a:ext cx="1708688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CUSTOMER</a:t>
            </a:r>
          </a:p>
          <a:p>
            <a:pPr lvl="1" algn="ctr"/>
            <a:endParaRPr lang="en-US" dirty="0">
              <a:solidFill>
                <a:srgbClr val="5E5767"/>
              </a:solidFill>
            </a:endParaRPr>
          </a:p>
          <a:p>
            <a:pPr lvl="1" algn="ctr"/>
            <a:r>
              <a:rPr lang="en-US" dirty="0">
                <a:solidFill>
                  <a:srgbClr val="5E5767"/>
                </a:solidFill>
              </a:rPr>
              <a:t>30% of installed cost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70C90-CB97-40F8-B0E3-A119A5610A99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61704088"/>
      </p:ext>
    </p:extLst>
  </p:cSld>
  <p:clrMapOvr>
    <a:masterClrMapping/>
  </p:clrMapOvr>
  <p:transition advClick="0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6D4CE45E-8536-4942-AB8D-F262FD5A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837" y="1604925"/>
            <a:ext cx="2357610" cy="4456215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Direct Install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99380" y="999358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NJCleanEnergy.com/DI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70C90-CB97-40F8-B0E3-A119A5610A99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17" name="Shape 76">
            <a:extLst>
              <a:ext uri="{FF2B5EF4-FFF2-40B4-BE49-F238E27FC236}">
                <a16:creationId xmlns:a16="http://schemas.microsoft.com/office/drawing/2014/main" id="{1EAA085D-36DE-4A43-B712-42D92C1B9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74" y="3032814"/>
            <a:ext cx="256773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CMC Energy Services, Inc.</a:t>
            </a:r>
            <a:b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Ben </a:t>
            </a:r>
            <a:r>
              <a:rPr lang="en-US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Altomari</a:t>
            </a:r>
            <a:b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888-331-5891</a:t>
            </a:r>
            <a:b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cs typeface="Arial" panose="020B0604020202020204" pitchFamily="34" charset="0"/>
              </a:rPr>
              <a:t>baltomari@cmcenergy.com</a:t>
            </a:r>
          </a:p>
        </p:txBody>
      </p:sp>
      <p:sp>
        <p:nvSpPr>
          <p:cNvPr id="18" name="Shape 76">
            <a:extLst>
              <a:ext uri="{FF2B5EF4-FFF2-40B4-BE49-F238E27FC236}">
                <a16:creationId xmlns:a16="http://schemas.microsoft.com/office/drawing/2014/main" id="{2E1DC67C-AAE3-4E7E-A9DF-F5B3E3621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217" y="3921133"/>
            <a:ext cx="27133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Helvetica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Hutchinson Mechanical Services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Pete Hatton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856-429-5828 x259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petehatton@hutchbiz.com</a:t>
            </a:r>
            <a:endParaRPr lang="en-US" altLang="en-US" sz="1100" u="sng" dirty="0">
              <a:solidFill>
                <a:schemeClr val="tx1">
                  <a:lumMod val="65000"/>
                  <a:lumOff val="35000"/>
                </a:schemeClr>
              </a:solidFill>
              <a:latin typeface="Helvetica Condensed"/>
              <a:cs typeface="Arial" panose="020B0604020202020204" pitchFamily="34" charset="0"/>
            </a:endParaRPr>
          </a:p>
        </p:txBody>
      </p:sp>
      <p:sp>
        <p:nvSpPr>
          <p:cNvPr id="21" name="Shape 76">
            <a:extLst>
              <a:ext uri="{FF2B5EF4-FFF2-40B4-BE49-F238E27FC236}">
                <a16:creationId xmlns:a16="http://schemas.microsoft.com/office/drawing/2014/main" id="{F2C93E38-93A4-48AF-81EE-0563A6FD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3" y="1913758"/>
            <a:ext cx="27133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lvl="1" algn="ctr" defTabSz="647700">
              <a:buClr>
                <a:srgbClr val="105F9E"/>
              </a:buClr>
            </a:pPr>
            <a:r>
              <a:rPr lang="en-US" sz="1100" b="1" dirty="0">
                <a:solidFill>
                  <a:srgbClr val="1894D2"/>
                </a:solidFill>
                <a:latin typeface="Helvetica Condense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Donnelly Energy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Justin Avallone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845-401-6253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javallone@donnellyenergy.com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Condensed"/>
              <a:ea typeface="Arial Unicode MS" panose="020B0604020202020204" pitchFamily="34" charset="-128"/>
              <a:cs typeface="Arial Unicode MS" panose="020B0604020202020204" pitchFamily="34" charset="-128"/>
              <a:sym typeface="Lato Bold" charset="0"/>
            </a:endParaRPr>
          </a:p>
        </p:txBody>
      </p:sp>
      <p:sp>
        <p:nvSpPr>
          <p:cNvPr id="22" name="Shape 76">
            <a:extLst>
              <a:ext uri="{FF2B5EF4-FFF2-40B4-BE49-F238E27FC236}">
                <a16:creationId xmlns:a16="http://schemas.microsoft.com/office/drawing/2014/main" id="{685CEB9A-BCFA-4CC0-BB6B-D3BAEB65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217" y="2793583"/>
            <a:ext cx="27133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lvl="1" algn="ctr" defTabSz="647700">
              <a:buClr>
                <a:srgbClr val="105F9E"/>
              </a:buClr>
            </a:pPr>
            <a:r>
              <a:rPr lang="en-US" sz="1100" b="1" dirty="0" err="1">
                <a:solidFill>
                  <a:srgbClr val="EAAA00"/>
                </a:solidFill>
                <a:latin typeface="Helvetica Condense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Willdan</a:t>
            </a:r>
            <a:r>
              <a:rPr lang="en-US" sz="1100" b="1" dirty="0">
                <a:solidFill>
                  <a:srgbClr val="EAAA00"/>
                </a:solidFill>
                <a:latin typeface="Helvetica Condense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Energy Solutions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David Torres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732-662-4228 x6120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david.torres@willdan.com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 Condensed"/>
              <a:ea typeface="Arial Unicode MS" panose="020B0604020202020204" pitchFamily="34" charset="-128"/>
              <a:cs typeface="Arial Unicode MS" panose="020B0604020202020204" pitchFamily="34" charset="-128"/>
              <a:sym typeface="Lato Bold" charset="0"/>
            </a:endParaRPr>
          </a:p>
        </p:txBody>
      </p:sp>
      <p:sp>
        <p:nvSpPr>
          <p:cNvPr id="23" name="Shape 76">
            <a:extLst>
              <a:ext uri="{FF2B5EF4-FFF2-40B4-BE49-F238E27FC236}">
                <a16:creationId xmlns:a16="http://schemas.microsoft.com/office/drawing/2014/main" id="{BBAE4B06-B0E1-48B2-9CB8-130106B7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3" y="4151869"/>
            <a:ext cx="27133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lvl="1" algn="ctr" defTabSz="647700">
              <a:buClr>
                <a:srgbClr val="105F9E"/>
              </a:buClr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Helvetica Condense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Tri-State Light &amp; Energy, Inc.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Alan Rhode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610-789-1900 x226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asr@tsle.com</a:t>
            </a:r>
          </a:p>
        </p:txBody>
      </p:sp>
      <p:sp>
        <p:nvSpPr>
          <p:cNvPr id="28" name="Shape 76">
            <a:extLst>
              <a:ext uri="{FF2B5EF4-FFF2-40B4-BE49-F238E27FC236}">
                <a16:creationId xmlns:a16="http://schemas.microsoft.com/office/drawing/2014/main" id="{A996EBC9-4AB7-4389-AAA6-435A6EA1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495" y="1684721"/>
            <a:ext cx="291282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lvl="1" algn="ctr" defTabSz="647700">
              <a:buClr>
                <a:srgbClr val="105F9E"/>
              </a:buClr>
            </a:pP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hlinkClick r:id="rId9"/>
              </a:rPr>
              <a:t>Lime Energy</a:t>
            </a:r>
            <a:endParaRPr lang="it-IT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 Condensed"/>
              <a:ea typeface="Arial Unicode MS" panose="020B0604020202020204" pitchFamily="34" charset="-128"/>
            </a:endParaRPr>
          </a:p>
          <a:p>
            <a:pPr marL="0" lvl="1" algn="ctr" defTabSz="647700">
              <a:buClr>
                <a:srgbClr val="105F9E"/>
              </a:buClr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</a:rPr>
              <a:t>Chris Fornicola</a:t>
            </a:r>
          </a:p>
          <a:p>
            <a:pPr marL="0" lvl="1" algn="ctr" defTabSz="647700">
              <a:buClr>
                <a:srgbClr val="105F9E"/>
              </a:buClr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</a:rPr>
              <a:t>732-427-7278</a:t>
            </a:r>
          </a:p>
          <a:p>
            <a:pPr marL="0" lvl="1" algn="ctr" defTabSz="647700">
              <a:buClr>
                <a:srgbClr val="105F9E"/>
              </a:buClr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</a:rPr>
              <a:t>chris.fornicola@lime-energy.com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9266B6-17A4-4900-8F64-CB455AE0EDC6}"/>
              </a:ext>
            </a:extLst>
          </p:cNvPr>
          <p:cNvCxnSpPr>
            <a:cxnSpLocks/>
          </p:cNvCxnSpPr>
          <p:nvPr/>
        </p:nvCxnSpPr>
        <p:spPr>
          <a:xfrm flipH="1">
            <a:off x="2731602" y="2278576"/>
            <a:ext cx="584235" cy="0"/>
          </a:xfrm>
          <a:prstGeom prst="straightConnector1">
            <a:avLst/>
          </a:prstGeom>
          <a:ln w="76200" cap="rnd">
            <a:solidFill>
              <a:srgbClr val="3E9DEC">
                <a:alpha val="50000"/>
              </a:srgbClr>
            </a:solidFill>
            <a:round/>
            <a:headEnd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E5EDE3-245C-480E-9B66-39C7483A0F89}"/>
              </a:ext>
            </a:extLst>
          </p:cNvPr>
          <p:cNvCxnSpPr>
            <a:cxnSpLocks/>
          </p:cNvCxnSpPr>
          <p:nvPr/>
        </p:nvCxnSpPr>
        <p:spPr>
          <a:xfrm flipH="1">
            <a:off x="2736949" y="3431510"/>
            <a:ext cx="549630" cy="0"/>
          </a:xfrm>
          <a:prstGeom prst="straightConnector1">
            <a:avLst/>
          </a:prstGeom>
          <a:ln w="76200" cap="rnd">
            <a:solidFill>
              <a:srgbClr val="C0C0C0">
                <a:alpha val="52000"/>
              </a:srgbClr>
            </a:solidFill>
            <a:round/>
            <a:headEnd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C5BFF2-D310-47B8-AB15-817A85800FE4}"/>
              </a:ext>
            </a:extLst>
          </p:cNvPr>
          <p:cNvCxnSpPr>
            <a:cxnSpLocks/>
          </p:cNvCxnSpPr>
          <p:nvPr/>
        </p:nvCxnSpPr>
        <p:spPr>
          <a:xfrm flipH="1">
            <a:off x="2739109" y="4530958"/>
            <a:ext cx="547470" cy="0"/>
          </a:xfrm>
          <a:prstGeom prst="straightConnector1">
            <a:avLst/>
          </a:prstGeom>
          <a:ln w="76200" cap="rnd">
            <a:solidFill>
              <a:schemeClr val="accent1">
                <a:lumMod val="50000"/>
                <a:alpha val="52000"/>
              </a:schemeClr>
            </a:solidFill>
            <a:round/>
            <a:headEnd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0F3696-B2AB-4234-9DF2-0AED23724EC6}"/>
              </a:ext>
            </a:extLst>
          </p:cNvPr>
          <p:cNvCxnSpPr>
            <a:cxnSpLocks/>
          </p:cNvCxnSpPr>
          <p:nvPr/>
        </p:nvCxnSpPr>
        <p:spPr>
          <a:xfrm flipV="1">
            <a:off x="5715488" y="2083831"/>
            <a:ext cx="519719" cy="999"/>
          </a:xfrm>
          <a:prstGeom prst="straightConnector1">
            <a:avLst/>
          </a:prstGeom>
          <a:ln w="76200" cap="rnd">
            <a:solidFill>
              <a:srgbClr val="77C19A">
                <a:alpha val="46000"/>
              </a:srgbClr>
            </a:solidFill>
            <a:round/>
            <a:headEnd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952350-57AA-42A8-B890-B343E3C119E1}"/>
              </a:ext>
            </a:extLst>
          </p:cNvPr>
          <p:cNvCxnSpPr>
            <a:cxnSpLocks/>
          </p:cNvCxnSpPr>
          <p:nvPr/>
        </p:nvCxnSpPr>
        <p:spPr>
          <a:xfrm>
            <a:off x="5715488" y="3166300"/>
            <a:ext cx="519719" cy="0"/>
          </a:xfrm>
          <a:prstGeom prst="straightConnector1">
            <a:avLst/>
          </a:prstGeom>
          <a:ln w="76200" cap="rnd">
            <a:solidFill>
              <a:srgbClr val="EAAA00">
                <a:alpha val="52000"/>
              </a:srgbClr>
            </a:solidFill>
            <a:round/>
            <a:headEnd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805AED0-D7AE-41E5-AB2F-D906FF132812}"/>
              </a:ext>
            </a:extLst>
          </p:cNvPr>
          <p:cNvCxnSpPr>
            <a:cxnSpLocks/>
          </p:cNvCxnSpPr>
          <p:nvPr/>
        </p:nvCxnSpPr>
        <p:spPr>
          <a:xfrm>
            <a:off x="5682401" y="4324169"/>
            <a:ext cx="518295" cy="0"/>
          </a:xfrm>
          <a:prstGeom prst="straightConnector1">
            <a:avLst/>
          </a:prstGeom>
          <a:ln w="76200" cap="rnd">
            <a:solidFill>
              <a:srgbClr val="80ACBF">
                <a:alpha val="49000"/>
              </a:srgbClr>
            </a:solidFill>
            <a:round/>
            <a:headEnd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09776"/>
      </p:ext>
    </p:extLst>
  </p:cSld>
  <p:clrMapOvr>
    <a:masterClrMapping/>
  </p:clrMapOvr>
  <p:transition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E36B1-AB7A-4961-B820-9B804FCF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9543-EFA7-49FE-9FBA-0A7EAC2E5F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2C1567-383E-4561-8030-07B54DE9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Instruction 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9344A-F233-4B83-A0BF-92C77B7F340B}"/>
              </a:ext>
            </a:extLst>
          </p:cNvPr>
          <p:cNvSpPr txBox="1"/>
          <p:nvPr/>
        </p:nvSpPr>
        <p:spPr>
          <a:xfrm>
            <a:off x="313208" y="1556076"/>
            <a:ext cx="4166324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u="sng" dirty="0">
                <a:latin typeface="Helvetica Condensed"/>
              </a:rPr>
              <a:t>Housekeeping Items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"/>
              </a:rPr>
              <a:t>Ask questions using the form in the webinar control panel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"/>
              </a:rPr>
              <a:t>Questions can be submitted at any point during the webinar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"/>
              </a:rPr>
              <a:t>We will leave a minute or two at the end of the webinar if you would like to submit your questions at that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Condensed"/>
              </a:rPr>
              <a:t>You can also send in questions after the webinar using contact info we will provide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E4B083-3056-4B1D-AAE8-047BE2F68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92" y="1341280"/>
            <a:ext cx="3205515" cy="547976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85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ECA0CECD-2884-4972-9A31-D0731B62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en-US" sz="3400">
                <a:sym typeface="Lato Black" charset="0"/>
              </a:rPr>
              <a:t>Direct Install: Be a Contractor </a:t>
            </a:r>
            <a:endParaRPr lang="en-US" sz="340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B232E1F-BF40-4282-A40C-79698459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8B66E-3456-42F5-AD10-E71B5EA7164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ABBFB5-0043-46E1-9D2F-A5FD42608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696427"/>
            <a:ext cx="8070850" cy="4225495"/>
          </a:xfrm>
        </p:spPr>
        <p:txBody>
          <a:bodyPr/>
          <a:lstStyle/>
          <a:p>
            <a:pPr defTabSz="647700">
              <a:lnSpc>
                <a:spcPct val="110000"/>
              </a:lnSpc>
            </a:pPr>
            <a:r>
              <a:rPr lang="en-US" sz="1600" dirty="0">
                <a:solidFill>
                  <a:srgbClr val="5E6167"/>
                </a:solidFill>
                <a:ea typeface="ＭＳ Ｐゴシック" charset="0"/>
                <a:sym typeface="Lato Bold" charset="0"/>
              </a:rPr>
              <a:t>If an applicant wishes to utilize their own pre-existing contractor*, rather than the pre-selected regional contractor for their county, the C&amp;I Program Manager will work with the applicant's contractor to confirm that the contractor:</a:t>
            </a:r>
          </a:p>
          <a:p>
            <a:pPr lvl="1" defTabSz="647700">
              <a:lnSpc>
                <a:spcPct val="110000"/>
              </a:lnSpc>
            </a:pPr>
            <a:r>
              <a:rPr lang="en-US" sz="1400" dirty="0">
                <a:solidFill>
                  <a:srgbClr val="5E6167"/>
                </a:solidFill>
                <a:ea typeface="ＭＳ Ｐゴシック" charset="0"/>
                <a:sym typeface="Lato Bold" charset="0"/>
              </a:rPr>
              <a:t>Meets all of the program's bid requirements</a:t>
            </a:r>
          </a:p>
          <a:p>
            <a:pPr lvl="1" defTabSz="647700">
              <a:lnSpc>
                <a:spcPct val="110000"/>
              </a:lnSpc>
            </a:pPr>
            <a:r>
              <a:rPr lang="en-US" sz="1400" dirty="0">
                <a:solidFill>
                  <a:srgbClr val="5E6167"/>
                </a:solidFill>
                <a:ea typeface="ＭＳ Ｐゴシック" charset="0"/>
                <a:sym typeface="Lato Bold" charset="0"/>
              </a:rPr>
              <a:t>Agrees to the program's set pricing</a:t>
            </a:r>
          </a:p>
          <a:p>
            <a:pPr lvl="1" defTabSz="647700">
              <a:lnSpc>
                <a:spcPct val="110000"/>
              </a:lnSpc>
            </a:pPr>
            <a:r>
              <a:rPr lang="en-US" sz="1400" dirty="0">
                <a:solidFill>
                  <a:srgbClr val="5E6167"/>
                </a:solidFill>
                <a:ea typeface="ＭＳ Ｐゴシック" charset="0"/>
                <a:sym typeface="Lato Bold" charset="0"/>
              </a:rPr>
              <a:t>Participates in program training provided by the Program Manager</a:t>
            </a:r>
          </a:p>
          <a:p>
            <a:pPr lvl="1" defTabSz="647700">
              <a:lnSpc>
                <a:spcPct val="110000"/>
              </a:lnSpc>
            </a:pPr>
            <a:r>
              <a:rPr lang="en-US" sz="1400" dirty="0">
                <a:solidFill>
                  <a:srgbClr val="5E6167"/>
                </a:solidFill>
                <a:ea typeface="ＭＳ Ｐゴシック" charset="0"/>
                <a:sym typeface="Lato Bold" charset="0"/>
              </a:rPr>
              <a:t>Signs the Direct Install Program Sub-Contractor Agreement</a:t>
            </a:r>
          </a:p>
          <a:p>
            <a:pPr marL="274320" lvl="1" defTabSz="647700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5E6167"/>
                </a:solidFill>
                <a:ea typeface="ＭＳ Ｐゴシック" charset="0"/>
              </a:rPr>
              <a:t>A contractor participating in the program through this path will be allowed to submit a project or projects up to a $125,000 maximum in contractor allocation per fiscal year</a:t>
            </a:r>
          </a:p>
          <a:p>
            <a:pPr marL="274320" lvl="1" defTabSz="647700">
              <a:lnSpc>
                <a:spcPct val="11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5E6167"/>
                </a:solidFill>
                <a:ea typeface="ＭＳ Ｐゴシック" charset="0"/>
                <a:sym typeface="Lato Bold" charset="0"/>
              </a:rPr>
              <a:t>More information can be found at </a:t>
            </a:r>
            <a:r>
              <a:rPr lang="en-US" sz="1400" dirty="0">
                <a:hlinkClick r:id="rId3"/>
              </a:rPr>
              <a:t>https://www.njcleanenergy.com/misc/commercial-industrial/direct-install-process-contractor-participation</a:t>
            </a:r>
            <a:endParaRPr lang="en-US" sz="1200" b="1" dirty="0"/>
          </a:p>
          <a:p>
            <a:pPr marL="457200" lvl="1" indent="0" defTabSz="647700">
              <a:lnSpc>
                <a:spcPct val="110000"/>
              </a:lnSpc>
              <a:buNone/>
            </a:pPr>
            <a:endParaRPr lang="en-US" sz="800" b="1" dirty="0"/>
          </a:p>
          <a:p>
            <a:pPr marL="457200" lvl="1" indent="0" defTabSz="647700">
              <a:lnSpc>
                <a:spcPct val="110000"/>
              </a:lnSpc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Pre-existing relationship is defined as having performed an energy efficiency upgrade in one or more of the applicant's facilities within the past 24-month period.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Lato Bold" charset="0"/>
            </a:endParaRPr>
          </a:p>
          <a:p>
            <a:pPr lvl="1" defTabSz="647700">
              <a:lnSpc>
                <a:spcPct val="110000"/>
              </a:lnSpc>
            </a:pPr>
            <a:endParaRPr lang="en-US" sz="1400" dirty="0">
              <a:latin typeface="Calibri" panose="020F0502020204030204" pitchFamily="34" charset="0"/>
              <a:sym typeface="Lato 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1D5CE-2920-4A4B-BC08-9A6FEF1E674D}"/>
              </a:ext>
            </a:extLst>
          </p:cNvPr>
          <p:cNvSpPr txBox="1"/>
          <p:nvPr/>
        </p:nvSpPr>
        <p:spPr>
          <a:xfrm>
            <a:off x="7036067" y="521450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>
                <a:latin typeface="Helvetica Condensed"/>
              </a:rPr>
              <a:t>Programs</a:t>
            </a:r>
            <a:endParaRPr lang="en-US" sz="1400" b="1" kern="1200" cap="all" baseline="0">
              <a:latin typeface="Helvetica Condens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02346-5AF2-44FF-A5EE-0F11EA59CC69}"/>
              </a:ext>
            </a:extLst>
          </p:cNvPr>
          <p:cNvSpPr txBox="1"/>
          <p:nvPr/>
        </p:nvSpPr>
        <p:spPr>
          <a:xfrm>
            <a:off x="499380" y="999358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NJCleanEnergy.com/DI</a:t>
            </a:r>
          </a:p>
        </p:txBody>
      </p:sp>
    </p:spTree>
    <p:extLst>
      <p:ext uri="{BB962C8B-B14F-4D97-AF65-F5344CB8AC3E}">
        <p14:creationId xmlns:p14="http://schemas.microsoft.com/office/powerpoint/2010/main" val="1451313523"/>
      </p:ext>
    </p:extLst>
  </p:cSld>
  <p:clrMapOvr>
    <a:masterClrMapping/>
  </p:clrMapOvr>
  <p:transition advClick="0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5103217" y="99528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NJCleanEnergy.com/CTEEP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7AF787-C5D2-40FA-878A-869BED2887FE}"/>
              </a:ext>
            </a:extLst>
          </p:cNvPr>
          <p:cNvSpPr txBox="1"/>
          <p:nvPr/>
        </p:nvSpPr>
        <p:spPr>
          <a:xfrm>
            <a:off x="557559" y="345106"/>
            <a:ext cx="5740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CTEEP: Customer Tailored  </a:t>
            </a:r>
          </a:p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Energy Efficiency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FD54-BF2E-44BF-BEA0-841B2167A058}"/>
              </a:ext>
            </a:extLst>
          </p:cNvPr>
          <p:cNvSpPr txBox="1"/>
          <p:nvPr/>
        </p:nvSpPr>
        <p:spPr>
          <a:xfrm>
            <a:off x="557560" y="1509810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D9EBC9-998A-4E3D-90C7-3EF95BD34686}"/>
              </a:ext>
            </a:extLst>
          </p:cNvPr>
          <p:cNvSpPr txBox="1"/>
          <p:nvPr/>
        </p:nvSpPr>
        <p:spPr>
          <a:xfrm>
            <a:off x="557560" y="2332401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27208B-AF14-47D8-8803-0AD54C989E5A}"/>
              </a:ext>
            </a:extLst>
          </p:cNvPr>
          <p:cNvSpPr txBox="1"/>
          <p:nvPr/>
        </p:nvSpPr>
        <p:spPr>
          <a:xfrm>
            <a:off x="557560" y="3147313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5B1699-2E77-4CE0-82B0-952944613771}"/>
              </a:ext>
            </a:extLst>
          </p:cNvPr>
          <p:cNvSpPr txBox="1"/>
          <p:nvPr/>
        </p:nvSpPr>
        <p:spPr>
          <a:xfrm>
            <a:off x="1934307" y="1514982"/>
            <a:ext cx="689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C&amp;I customers seeking a streamlined/single application for participants submitting for multiple different technology types</a:t>
            </a:r>
            <a:endParaRPr lang="en-US" dirty="0">
              <a:solidFill>
                <a:srgbClr val="5E6167"/>
              </a:solidFill>
              <a:latin typeface="Helvetica Condensed"/>
              <a:ea typeface="+mn-ea"/>
              <a:cs typeface="+mn-cs"/>
              <a:sym typeface="Lato 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3DD45-688B-4EB3-BC70-090E691DC6B0}"/>
              </a:ext>
            </a:extLst>
          </p:cNvPr>
          <p:cNvSpPr txBox="1"/>
          <p:nvPr/>
        </p:nvSpPr>
        <p:spPr>
          <a:xfrm>
            <a:off x="1934306" y="2346802"/>
            <a:ext cx="6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>
              <a:buClr>
                <a:srgbClr val="029035"/>
              </a:buClr>
            </a:pPr>
            <a:r>
              <a:rPr lang="en-US" dirty="0">
                <a:sym typeface="Lato Bold" charset="0"/>
              </a:rPr>
              <a:t>N/A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D43E4A-D944-4EBC-8506-1EC18C02E560}"/>
              </a:ext>
            </a:extLst>
          </p:cNvPr>
          <p:cNvSpPr txBox="1"/>
          <p:nvPr/>
        </p:nvSpPr>
        <p:spPr>
          <a:xfrm>
            <a:off x="1915394" y="3087070"/>
            <a:ext cx="72286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On site assistance available 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One application form for multiple prescriptive or custom measures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Utilizes SmartStart Incentives 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Additional $10,000 technical incentive available to offset soft costs associated with developing and planning custom projects</a:t>
            </a:r>
            <a:endParaRPr lang="en-US" sz="1000" dirty="0">
              <a:solidFill>
                <a:srgbClr val="5E6167"/>
              </a:solidFill>
              <a:latin typeface="Helvetica Condensed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2B4B13-FA81-4D61-8269-85E3DA55EECA}"/>
              </a:ext>
            </a:extLst>
          </p:cNvPr>
          <p:cNvSpPr txBox="1"/>
          <p:nvPr/>
        </p:nvSpPr>
        <p:spPr>
          <a:xfrm>
            <a:off x="557559" y="4935472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8D8FBF-ED50-4A77-97D7-6DB0A049887E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9B5277-F454-4094-8BC3-D5ABA03721E3}"/>
              </a:ext>
            </a:extLst>
          </p:cNvPr>
          <p:cNvSpPr txBox="1"/>
          <p:nvPr/>
        </p:nvSpPr>
        <p:spPr>
          <a:xfrm>
            <a:off x="1915394" y="4859609"/>
            <a:ext cx="6880271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Up to $500,000 for each electric or gas account</a:t>
            </a:r>
          </a:p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Same Prescriptive or Custom incentives as the SmartStart Buildings program</a:t>
            </a:r>
            <a:endParaRPr lang="en-US" sz="1400" dirty="0">
              <a:solidFill>
                <a:srgbClr val="5E6167"/>
              </a:solidFill>
              <a:latin typeface="Helvetica Condens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45468"/>
      </p:ext>
    </p:extLst>
  </p:cSld>
  <p:clrMapOvr>
    <a:masterClrMapping/>
  </p:clrMapOvr>
  <p:transition advClick="0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34825-212D-4809-80BD-E5BD93E96894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rgbClr val="006C82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Comprehensive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cap="all" dirty="0">
                <a:latin typeface="Helvetica Condensed"/>
              </a:rPr>
              <a:t>Programs</a:t>
            </a:r>
            <a:endParaRPr lang="en-US" sz="1400" b="1" kern="1200" cap="all" baseline="0" dirty="0">
              <a:latin typeface="Helvetica Condense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D4CAC9-9CD3-4A68-8BBF-0ADF7C707860}"/>
              </a:ext>
            </a:extLst>
          </p:cNvPr>
          <p:cNvSpPr txBox="1"/>
          <p:nvPr/>
        </p:nvSpPr>
        <p:spPr>
          <a:xfrm>
            <a:off x="5103217" y="995283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NJCleanEnergy.com/CTEEP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B1F28C-1C3F-4067-A68D-FAB67C581385}"/>
              </a:ext>
            </a:extLst>
          </p:cNvPr>
          <p:cNvSpPr txBox="1"/>
          <p:nvPr/>
        </p:nvSpPr>
        <p:spPr>
          <a:xfrm>
            <a:off x="557559" y="345106"/>
            <a:ext cx="6156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CTEEP: Customer Tailored  </a:t>
            </a:r>
          </a:p>
          <a:p>
            <a:pPr lvl="1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Energy Efficiency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660B02-2652-4E59-8CE6-5DA82812204D}"/>
              </a:ext>
            </a:extLst>
          </p:cNvPr>
          <p:cNvSpPr txBox="1"/>
          <p:nvPr/>
        </p:nvSpPr>
        <p:spPr>
          <a:xfrm>
            <a:off x="2631831" y="6275123"/>
            <a:ext cx="535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</a:rPr>
              <a:t>* Enhanced incentives are available to existing buildings in a UEZ/OZ, K-12 public school, local governments (municipalities and counties), or designated as affordable housing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46B0B9-0D12-4160-B108-250DD8E6E2D4}"/>
              </a:ext>
            </a:extLst>
          </p:cNvPr>
          <p:cNvGrpSpPr/>
          <p:nvPr/>
        </p:nvGrpSpPr>
        <p:grpSpPr>
          <a:xfrm>
            <a:off x="488161" y="2529309"/>
            <a:ext cx="8167678" cy="2154694"/>
            <a:chOff x="430408" y="3785294"/>
            <a:chExt cx="8167678" cy="215469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1FE1E19-1C9C-424C-A5B6-52646C8A7D91}"/>
                </a:ext>
              </a:extLst>
            </p:cNvPr>
            <p:cNvSpPr txBox="1"/>
            <p:nvPr/>
          </p:nvSpPr>
          <p:spPr>
            <a:xfrm>
              <a:off x="430408" y="5001269"/>
              <a:ext cx="178026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E97AF"/>
                  </a:solidFill>
                  <a:latin typeface="Helvetica Condensed"/>
                  <a:cs typeface="Calibri" panose="020F0502020204030204" pitchFamily="34" charset="0"/>
                </a:rPr>
                <a:t>Scoping Session</a:t>
              </a:r>
              <a:endParaRPr lang="en-US" sz="14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rgbClr val="5E5767"/>
                  </a:solidFill>
                  <a:latin typeface="Helvetica Condensed"/>
                  <a:cs typeface="Calibri" panose="020F0502020204030204" pitchFamily="34" charset="0"/>
                </a:rPr>
                <a:t>One-on-One customization with program staff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E379C16-9F13-4BFB-8F45-D0FED0C88493}"/>
                </a:ext>
              </a:extLst>
            </p:cNvPr>
            <p:cNvSpPr txBox="1"/>
            <p:nvPr/>
          </p:nvSpPr>
          <p:spPr>
            <a:xfrm>
              <a:off x="2502312" y="5001269"/>
              <a:ext cx="178026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E97AF"/>
                  </a:solidFill>
                  <a:latin typeface="Helvetica Condensed"/>
                  <a:cs typeface="Calibri" panose="020F0502020204030204" pitchFamily="34" charset="0"/>
                </a:rPr>
                <a:t>Energy Efficiency Plan </a:t>
              </a: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rgbClr val="5E5767"/>
                  </a:solidFill>
                  <a:latin typeface="Helvetica Condensed"/>
                  <a:cs typeface="Calibri" panose="020F0502020204030204" pitchFamily="34" charset="0"/>
                </a:rPr>
                <a:t>Application Approval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F49BD0C-D3DE-4C0D-9F8A-577D325138DA}"/>
                </a:ext>
              </a:extLst>
            </p:cNvPr>
            <p:cNvSpPr txBox="1"/>
            <p:nvPr/>
          </p:nvSpPr>
          <p:spPr>
            <a:xfrm>
              <a:off x="4619628" y="5001269"/>
              <a:ext cx="1780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spcAft>
                  <a:spcPts val="600"/>
                </a:spcAft>
                <a:defRPr sz="1400" b="1">
                  <a:solidFill>
                    <a:srgbClr val="5E97AF"/>
                  </a:solidFill>
                  <a:latin typeface="Helvetica Condensed"/>
                  <a:cs typeface="Calibri" panose="020F0502020204030204" pitchFamily="34" charset="0"/>
                </a:defRPr>
              </a:lvl1pPr>
            </a:lstStyle>
            <a:p>
              <a:r>
                <a:rPr lang="en-US" dirty="0"/>
                <a:t>Installation of Measures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81776AE-DB5A-461F-9EBD-1D8DAF31922D}"/>
                </a:ext>
              </a:extLst>
            </p:cNvPr>
            <p:cNvGrpSpPr/>
            <p:nvPr/>
          </p:nvGrpSpPr>
          <p:grpSpPr>
            <a:xfrm>
              <a:off x="706754" y="3785294"/>
              <a:ext cx="7422512" cy="1113077"/>
              <a:chOff x="856704" y="2408228"/>
              <a:chExt cx="7422512" cy="1113077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3633E8C0-DCAA-4EBD-9A5B-5EF431A3BAD4}"/>
                  </a:ext>
                </a:extLst>
              </p:cNvPr>
              <p:cNvCxnSpPr>
                <a:cxnSpLocks/>
                <a:stCxn id="98" idx="6"/>
                <a:endCxn id="92" idx="2"/>
              </p:cNvCxnSpPr>
              <p:nvPr/>
            </p:nvCxnSpPr>
            <p:spPr>
              <a:xfrm flipV="1">
                <a:off x="1961604" y="2942805"/>
                <a:ext cx="5212712" cy="18884"/>
              </a:xfrm>
              <a:prstGeom prst="straightConnector1">
                <a:avLst/>
              </a:prstGeom>
              <a:ln w="76200">
                <a:solidFill>
                  <a:srgbClr val="5E97AF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4A7AE05-8422-4A57-9FEF-974A3E472B33}"/>
                  </a:ext>
                </a:extLst>
              </p:cNvPr>
              <p:cNvGrpSpPr/>
              <p:nvPr/>
            </p:nvGrpSpPr>
            <p:grpSpPr>
              <a:xfrm>
                <a:off x="856704" y="2427112"/>
                <a:ext cx="1104900" cy="1069153"/>
                <a:chOff x="1420091" y="2334807"/>
                <a:chExt cx="1104900" cy="1069153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A99066D6-0179-4E96-A679-D556D8764D59}"/>
                    </a:ext>
                  </a:extLst>
                </p:cNvPr>
                <p:cNvSpPr/>
                <p:nvPr/>
              </p:nvSpPr>
              <p:spPr>
                <a:xfrm>
                  <a:off x="1420091" y="2334807"/>
                  <a:ext cx="1104900" cy="1069153"/>
                </a:xfrm>
                <a:prstGeom prst="ellipse">
                  <a:avLst/>
                </a:prstGeom>
                <a:solidFill>
                  <a:srgbClr val="5E97AF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9" name="Graphic 98" descr="List">
                  <a:extLst>
                    <a:ext uri="{FF2B5EF4-FFF2-40B4-BE49-F238E27FC236}">
                      <a16:creationId xmlns:a16="http://schemas.microsoft.com/office/drawing/2014/main" id="{235C3A0E-04F9-403F-9A2A-459009F98C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2489" y="2570453"/>
                  <a:ext cx="588735" cy="588735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73C62CF-75CF-4D51-A702-A9D1FAD0919D}"/>
                  </a:ext>
                </a:extLst>
              </p:cNvPr>
              <p:cNvGrpSpPr/>
              <p:nvPr/>
            </p:nvGrpSpPr>
            <p:grpSpPr>
              <a:xfrm>
                <a:off x="2974021" y="2452152"/>
                <a:ext cx="1104900" cy="1069153"/>
                <a:chOff x="3249544" y="2359847"/>
                <a:chExt cx="1104900" cy="1069153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589E2271-BF06-4F89-A650-C2A7DC4058B3}"/>
                    </a:ext>
                  </a:extLst>
                </p:cNvPr>
                <p:cNvSpPr/>
                <p:nvPr/>
              </p:nvSpPr>
              <p:spPr>
                <a:xfrm>
                  <a:off x="3249544" y="2359847"/>
                  <a:ext cx="1104900" cy="1069153"/>
                </a:xfrm>
                <a:prstGeom prst="ellipse">
                  <a:avLst/>
                </a:prstGeom>
                <a:solidFill>
                  <a:srgbClr val="7EAC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7" name="Graphic 96" descr="Document">
                  <a:extLst>
                    <a:ext uri="{FF2B5EF4-FFF2-40B4-BE49-F238E27FC236}">
                      <a16:creationId xmlns:a16="http://schemas.microsoft.com/office/drawing/2014/main" id="{704C7EF5-BF81-4CD4-8B20-50BBA14D8B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8146" y="2619644"/>
                  <a:ext cx="539544" cy="539544"/>
                </a:xfrm>
                <a:prstGeom prst="rect">
                  <a:avLst/>
                </a:prstGeom>
              </p:spPr>
            </p:pic>
          </p:grp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941F619-88C4-40A7-B43B-5A85876D044A}"/>
                  </a:ext>
                </a:extLst>
              </p:cNvPr>
              <p:cNvSpPr/>
              <p:nvPr/>
            </p:nvSpPr>
            <p:spPr>
              <a:xfrm>
                <a:off x="5091338" y="2427781"/>
                <a:ext cx="1104900" cy="1069153"/>
              </a:xfrm>
              <a:prstGeom prst="ellipse">
                <a:avLst/>
              </a:prstGeom>
              <a:solidFill>
                <a:srgbClr val="6EA1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4D36775-722C-4CCA-8856-6C1B4DB37BB6}"/>
                  </a:ext>
                </a:extLst>
              </p:cNvPr>
              <p:cNvGrpSpPr/>
              <p:nvPr/>
            </p:nvGrpSpPr>
            <p:grpSpPr>
              <a:xfrm>
                <a:off x="7174316" y="2408228"/>
                <a:ext cx="1104900" cy="1069153"/>
                <a:chOff x="7277637" y="2315923"/>
                <a:chExt cx="1104900" cy="1069153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3DEF0B6-4EC9-49FE-B7C1-B3369BF4D8D6}"/>
                    </a:ext>
                  </a:extLst>
                </p:cNvPr>
                <p:cNvSpPr/>
                <p:nvPr/>
              </p:nvSpPr>
              <p:spPr>
                <a:xfrm>
                  <a:off x="7277637" y="2315923"/>
                  <a:ext cx="1104900" cy="1069153"/>
                </a:xfrm>
                <a:prstGeom prst="ellipse">
                  <a:avLst/>
                </a:prstGeom>
                <a:solidFill>
                  <a:srgbClr val="5E97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3" name="Graphic 92" descr="Money">
                  <a:extLst>
                    <a:ext uri="{FF2B5EF4-FFF2-40B4-BE49-F238E27FC236}">
                      <a16:creationId xmlns:a16="http://schemas.microsoft.com/office/drawing/2014/main" id="{26BD786C-37C4-4CD1-85C4-C0734147B9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7040" y="2554577"/>
                  <a:ext cx="566378" cy="566378"/>
                </a:xfrm>
                <a:prstGeom prst="rect">
                  <a:avLst/>
                </a:prstGeom>
              </p:spPr>
            </p:pic>
          </p:grp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555F537-E620-4D84-AA44-4F86D46E4840}"/>
                </a:ext>
              </a:extLst>
            </p:cNvPr>
            <p:cNvSpPr txBox="1"/>
            <p:nvPr/>
          </p:nvSpPr>
          <p:spPr>
            <a:xfrm>
              <a:off x="6656072" y="4991492"/>
              <a:ext cx="194201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E97AF"/>
                  </a:solidFill>
                  <a:latin typeface="Helvetica Condensed"/>
                  <a:cs typeface="Calibri" panose="020F0502020204030204" pitchFamily="34" charset="0"/>
                </a:rPr>
                <a:t>Confirmation of Installation</a:t>
              </a:r>
              <a:endParaRPr lang="en-US" sz="1400" dirty="0">
                <a:solidFill>
                  <a:srgbClr val="5E5767"/>
                </a:solidFill>
                <a:latin typeface="Helvetica Condensed"/>
                <a:cs typeface="Calibri" panose="020F050202020403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rgbClr val="5E5767"/>
                  </a:solidFill>
                  <a:latin typeface="Helvetica Condensed"/>
                  <a:cs typeface="Calibri" panose="020F0502020204030204" pitchFamily="34" charset="0"/>
                </a:rPr>
                <a:t>Incentives* Paid</a:t>
              </a:r>
            </a:p>
          </p:txBody>
        </p:sp>
        <p:pic>
          <p:nvPicPr>
            <p:cNvPr id="101" name="Graphic 100" descr="Building">
              <a:extLst>
                <a:ext uri="{FF2B5EF4-FFF2-40B4-BE49-F238E27FC236}">
                  <a16:creationId xmlns:a16="http://schemas.microsoft.com/office/drawing/2014/main" id="{052C14A9-FC8A-49AD-988D-1C1E99E79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3426" y="4017335"/>
              <a:ext cx="592669" cy="592669"/>
            </a:xfrm>
            <a:prstGeom prst="rect">
              <a:avLst/>
            </a:prstGeom>
          </p:spPr>
        </p:pic>
      </p:grpSp>
      <p:sp>
        <p:nvSpPr>
          <p:cNvPr id="102" name="Speech Bubble: Oval 101">
            <a:extLst>
              <a:ext uri="{FF2B5EF4-FFF2-40B4-BE49-F238E27FC236}">
                <a16:creationId xmlns:a16="http://schemas.microsoft.com/office/drawing/2014/main" id="{766F555A-E6E0-450A-A110-459F7503A247}"/>
              </a:ext>
            </a:extLst>
          </p:cNvPr>
          <p:cNvSpPr/>
          <p:nvPr/>
        </p:nvSpPr>
        <p:spPr>
          <a:xfrm>
            <a:off x="5245016" y="4643186"/>
            <a:ext cx="1837103" cy="1447013"/>
          </a:xfrm>
          <a:prstGeom prst="wedgeEllipseCallout">
            <a:avLst>
              <a:gd name="adj1" fmla="val 30630"/>
              <a:gd name="adj2" fmla="val -68963"/>
            </a:avLst>
          </a:prstGeom>
          <a:solidFill>
            <a:srgbClr val="5E97A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186FEA-7C25-4179-AC98-FDE73D65D00A}"/>
              </a:ext>
            </a:extLst>
          </p:cNvPr>
          <p:cNvSpPr txBox="1"/>
          <p:nvPr/>
        </p:nvSpPr>
        <p:spPr>
          <a:xfrm>
            <a:off x="5256193" y="5037341"/>
            <a:ext cx="1825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Same incentive values as SmartStart</a:t>
            </a:r>
          </a:p>
        </p:txBody>
      </p:sp>
    </p:spTree>
    <p:extLst>
      <p:ext uri="{BB962C8B-B14F-4D97-AF65-F5344CB8AC3E}">
        <p14:creationId xmlns:p14="http://schemas.microsoft.com/office/powerpoint/2010/main" val="3194182247"/>
      </p:ext>
    </p:extLst>
  </p:cSld>
  <p:clrMapOvr>
    <a:masterClrMapping/>
  </p:clrMapOvr>
  <p:transition advClick="0"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C&amp;I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153A4-DB98-4736-B0EB-DE98F42E963A}"/>
              </a:ext>
            </a:extLst>
          </p:cNvPr>
          <p:cNvSpPr txBox="1"/>
          <p:nvPr/>
        </p:nvSpPr>
        <p:spPr>
          <a:xfrm>
            <a:off x="-12597" y="1386124"/>
            <a:ext cx="912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Sectors: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Commercial, Industrial, Government, Schools, Non-Profit, Institutional and Multifamily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D8018-3617-4BAB-81A3-2CF2F7B0A430}"/>
              </a:ext>
            </a:extLst>
          </p:cNvPr>
          <p:cNvSpPr txBox="1"/>
          <p:nvPr/>
        </p:nvSpPr>
        <p:spPr>
          <a:xfrm>
            <a:off x="550178" y="2893129"/>
            <a:ext cx="1855493" cy="2507321"/>
          </a:xfrm>
          <a:prstGeom prst="rect">
            <a:avLst/>
          </a:prstGeom>
          <a:solidFill>
            <a:srgbClr val="D0D8EB"/>
          </a:solidFill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Energy Benchmarking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Local Government Energy Audits</a:t>
            </a: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8B42A0-D057-4636-B785-604F9F47E605}"/>
              </a:ext>
            </a:extLst>
          </p:cNvPr>
          <p:cNvSpPr txBox="1"/>
          <p:nvPr/>
        </p:nvSpPr>
        <p:spPr>
          <a:xfrm>
            <a:off x="2587984" y="2893129"/>
            <a:ext cx="1832978" cy="2507321"/>
          </a:xfrm>
          <a:prstGeom prst="rect">
            <a:avLst/>
          </a:prstGeom>
          <a:solidFill>
            <a:srgbClr val="CCE2E6"/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Large Energy Users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Pay for Performance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</a:t>
            </a:r>
            <a:endParaRPr lang="en-US" sz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Direct Install  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Customer Tailored Energy Efficiency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C4CDE-71DE-40C8-9FA9-8B884DA722C2}"/>
              </a:ext>
            </a:extLst>
          </p:cNvPr>
          <p:cNvSpPr txBox="1"/>
          <p:nvPr/>
        </p:nvSpPr>
        <p:spPr>
          <a:xfrm>
            <a:off x="4603275" y="2893129"/>
            <a:ext cx="1884844" cy="2507321"/>
          </a:xfrm>
          <a:prstGeom prst="rect">
            <a:avLst/>
          </a:prstGeom>
          <a:solidFill>
            <a:srgbClr val="F8E5D0"/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b="1" dirty="0">
                <a:solidFill>
                  <a:srgbClr val="0000FF"/>
                </a:solidFill>
                <a:latin typeface="Helvetica Condensed"/>
              </a:rPr>
              <a:t>SmartStart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b="1" dirty="0">
                <a:solidFill>
                  <a:srgbClr val="0000FF"/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b="1" dirty="0">
                <a:solidFill>
                  <a:srgbClr val="0000FF"/>
                </a:solidFill>
                <a:latin typeface="Helvetica Condensed"/>
              </a:rPr>
              <a:t>New Construction </a:t>
            </a:r>
          </a:p>
          <a:p>
            <a:pPr marL="114300" lvl="1" indent="-114300" algn="l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har char="•"/>
            </a:pP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E0821-8941-40D1-8ADE-0F11F9DD5BBC}"/>
              </a:ext>
            </a:extLst>
          </p:cNvPr>
          <p:cNvSpPr txBox="1"/>
          <p:nvPr/>
        </p:nvSpPr>
        <p:spPr>
          <a:xfrm>
            <a:off x="6670432" y="2893129"/>
            <a:ext cx="1844918" cy="2507321"/>
          </a:xfrm>
          <a:prstGeom prst="rect">
            <a:avLst/>
          </a:prstGeom>
          <a:solidFill>
            <a:srgbClr val="5E97AF">
              <a:alpha val="20000"/>
            </a:srgbClr>
          </a:solidFill>
          <a:ln>
            <a:noFill/>
          </a:ln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Combined Heat &amp; Power </a:t>
            </a:r>
            <a:r>
              <a:rPr lang="en-US" sz="8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- </a:t>
            </a: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Fuel Cells 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Microgrid Development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Battery Storage*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Electric Vehicles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0B2B-C4AC-433F-939D-AA247BB98BE4}"/>
              </a:ext>
            </a:extLst>
          </p:cNvPr>
          <p:cNvSpPr txBox="1"/>
          <p:nvPr/>
        </p:nvSpPr>
        <p:spPr>
          <a:xfrm>
            <a:off x="2587984" y="2143323"/>
            <a:ext cx="1832978" cy="642823"/>
          </a:xfrm>
          <a:prstGeom prst="rect">
            <a:avLst/>
          </a:prstGeom>
          <a:solidFill>
            <a:srgbClr val="006C8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COMPREHENSIVE PROGRAMS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FEEF8A-3677-4859-8E37-F517850D7A20}"/>
              </a:ext>
            </a:extLst>
          </p:cNvPr>
          <p:cNvSpPr txBox="1"/>
          <p:nvPr/>
        </p:nvSpPr>
        <p:spPr>
          <a:xfrm>
            <a:off x="4603275" y="2143323"/>
            <a:ext cx="1884844" cy="642823"/>
          </a:xfrm>
          <a:prstGeom prst="rect">
            <a:avLst/>
          </a:prstGeom>
          <a:solidFill>
            <a:srgbClr val="EAAA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SINGLE MEASURE REBATES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FF35A-9D84-46AB-A4B3-CD300B4C8A0A}"/>
              </a:ext>
            </a:extLst>
          </p:cNvPr>
          <p:cNvSpPr txBox="1"/>
          <p:nvPr/>
        </p:nvSpPr>
        <p:spPr>
          <a:xfrm>
            <a:off x="541116" y="2143323"/>
            <a:ext cx="1864555" cy="636227"/>
          </a:xfrm>
          <a:prstGeom prst="rect">
            <a:avLst/>
          </a:prstGeom>
          <a:solidFill>
            <a:srgbClr val="147B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C628E-D87F-42A9-94D7-2F829E0AB899}"/>
              </a:ext>
            </a:extLst>
          </p:cNvPr>
          <p:cNvSpPr txBox="1"/>
          <p:nvPr/>
        </p:nvSpPr>
        <p:spPr>
          <a:xfrm>
            <a:off x="6670432" y="2143323"/>
            <a:ext cx="1844918" cy="629698"/>
          </a:xfrm>
          <a:prstGeom prst="rect">
            <a:avLst/>
          </a:prstGeom>
          <a:solidFill>
            <a:srgbClr val="5E97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114300" lvl="1" indent="-114300" algn="ctr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DISTRIBUTED ENERGY RESOURCES</a:t>
            </a:r>
            <a:endParaRPr lang="en-US" sz="14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21" name="Double Brace 20">
            <a:extLst>
              <a:ext uri="{FF2B5EF4-FFF2-40B4-BE49-F238E27FC236}">
                <a16:creationId xmlns:a16="http://schemas.microsoft.com/office/drawing/2014/main" id="{B4066172-A696-40B6-8380-7092F8893DAF}"/>
              </a:ext>
            </a:extLst>
          </p:cNvPr>
          <p:cNvSpPr/>
          <p:nvPr/>
        </p:nvSpPr>
        <p:spPr>
          <a:xfrm rot="16200000">
            <a:off x="3603263" y="2851801"/>
            <a:ext cx="3898231" cy="1832980"/>
          </a:xfrm>
          <a:prstGeom prst="bracePair">
            <a:avLst>
              <a:gd name="adj" fmla="val 6233"/>
            </a:avLst>
          </a:prstGeom>
          <a:ln w="25400" cap="rnd"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814E04-E4A6-4D07-8E9A-5681F7DC6254}"/>
              </a:ext>
            </a:extLst>
          </p:cNvPr>
          <p:cNvSpPr txBox="1"/>
          <p:nvPr/>
        </p:nvSpPr>
        <p:spPr>
          <a:xfrm>
            <a:off x="5694949" y="5768505"/>
            <a:ext cx="285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* 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coming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 soon!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944D08-313A-46E6-92D6-A88F7F813DE5}"/>
              </a:ext>
            </a:extLst>
          </p:cNvPr>
          <p:cNvGrpSpPr/>
          <p:nvPr/>
        </p:nvGrpSpPr>
        <p:grpSpPr>
          <a:xfrm>
            <a:off x="2648727" y="4898571"/>
            <a:ext cx="3771899" cy="1595713"/>
            <a:chOff x="2648727" y="4898571"/>
            <a:chExt cx="3771899" cy="159571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C35E484-4DFF-455F-8C04-B7393D0D1009}"/>
                </a:ext>
              </a:extLst>
            </p:cNvPr>
            <p:cNvSpPr/>
            <p:nvPr/>
          </p:nvSpPr>
          <p:spPr>
            <a:xfrm>
              <a:off x="2648727" y="4898571"/>
              <a:ext cx="3771899" cy="1595713"/>
            </a:xfrm>
            <a:prstGeom prst="roundRect">
              <a:avLst>
                <a:gd name="adj" fmla="val 10271"/>
              </a:avLst>
            </a:prstGeom>
            <a:solidFill>
              <a:srgbClr val="029035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UEZ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or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OZ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local government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(municipalities and counties) 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K-12 public school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designated as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affordable housing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AD302A0-A31E-487A-A072-5222C2A939F0}"/>
                </a:ext>
              </a:extLst>
            </p:cNvPr>
            <p:cNvSpPr/>
            <p:nvPr/>
          </p:nvSpPr>
          <p:spPr>
            <a:xfrm>
              <a:off x="2765965" y="4969490"/>
              <a:ext cx="3563428" cy="393636"/>
            </a:xfrm>
            <a:prstGeom prst="roundRect">
              <a:avLst>
                <a:gd name="adj" fmla="val 36345"/>
              </a:avLst>
            </a:prstGeom>
            <a:solidFill>
              <a:schemeClr val="bg1">
                <a:alpha val="3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Some programs offer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enhanced incentives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to buildings: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600164"/>
      </p:ext>
    </p:extLst>
  </p:cSld>
  <p:clrMapOvr>
    <a:masterClrMapping/>
  </p:clrMapOvr>
  <p:transition advClick="0"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SmartStart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NJCleanEnergy.com/SSB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D69F64-E6B0-417D-A45A-BBAA433F58D4}"/>
              </a:ext>
            </a:extLst>
          </p:cNvPr>
          <p:cNvSpPr txBox="1"/>
          <p:nvPr/>
        </p:nvSpPr>
        <p:spPr>
          <a:xfrm>
            <a:off x="476459" y="1602192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474F66-C0E7-4108-A1A3-1B26E2773E00}"/>
              </a:ext>
            </a:extLst>
          </p:cNvPr>
          <p:cNvSpPr txBox="1"/>
          <p:nvPr/>
        </p:nvSpPr>
        <p:spPr>
          <a:xfrm>
            <a:off x="476459" y="2592594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E869C-ED31-4210-ADEB-9112DCC90261}"/>
              </a:ext>
            </a:extLst>
          </p:cNvPr>
          <p:cNvSpPr txBox="1"/>
          <p:nvPr/>
        </p:nvSpPr>
        <p:spPr>
          <a:xfrm>
            <a:off x="487610" y="3333289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E7AE5-F232-49B8-B806-71EA98578588}"/>
              </a:ext>
            </a:extLst>
          </p:cNvPr>
          <p:cNvSpPr txBox="1"/>
          <p:nvPr/>
        </p:nvSpPr>
        <p:spPr>
          <a:xfrm>
            <a:off x="1853205" y="2612343"/>
            <a:ext cx="6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dirty="0">
                <a:sym typeface="Lato Bold" charset="0"/>
              </a:rPr>
              <a:t>N/A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AFA7F2-66E0-4A54-8AE9-E6A57824498E}"/>
              </a:ext>
            </a:extLst>
          </p:cNvPr>
          <p:cNvSpPr txBox="1"/>
          <p:nvPr/>
        </p:nvSpPr>
        <p:spPr>
          <a:xfrm>
            <a:off x="1848944" y="3333289"/>
            <a:ext cx="6998464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Individual high efficiency equipment rebates for new construction, renovation, remodeling, equipment replacement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Prescriptive and custom designed measures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3F9A19-E1CF-4A29-A735-308FAB982788}"/>
              </a:ext>
            </a:extLst>
          </p:cNvPr>
          <p:cNvSpPr txBox="1"/>
          <p:nvPr/>
        </p:nvSpPr>
        <p:spPr>
          <a:xfrm>
            <a:off x="476459" y="4526275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 CAP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52AD1E-7784-4459-A15F-E0EF24582EDB}"/>
              </a:ext>
            </a:extLst>
          </p:cNvPr>
          <p:cNvSpPr txBox="1"/>
          <p:nvPr/>
        </p:nvSpPr>
        <p:spPr>
          <a:xfrm>
            <a:off x="1853205" y="4475994"/>
            <a:ext cx="7209692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Prescriptive: $500,000 for each electric or gas account</a:t>
            </a:r>
          </a:p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Custom, lesser of the following:</a:t>
            </a:r>
          </a:p>
          <a:p>
            <a:pPr marL="571500" lvl="2" indent="-114300" defTabSz="622300">
              <a:spcAft>
                <a:spcPts val="200"/>
              </a:spcAft>
              <a:buFontTx/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$0.16/kWh and/or $1.60/therm saved annually;</a:t>
            </a:r>
          </a:p>
          <a:p>
            <a:pPr marL="571500" lvl="2" indent="-114300" defTabSz="622300">
              <a:spcAft>
                <a:spcPts val="200"/>
              </a:spcAft>
              <a:buFontTx/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50% of incremental installed cost; and</a:t>
            </a:r>
          </a:p>
          <a:p>
            <a:pPr marL="571500" lvl="2" indent="-114300" defTabSz="622300">
              <a:spcAft>
                <a:spcPts val="200"/>
              </a:spcAft>
              <a:buFontTx/>
              <a:buChar char="•"/>
            </a:pPr>
            <a:r>
              <a:rPr lang="en-US" sz="1400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Buy-down to 1 year payback based on incremental cost and savings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E4D49F-054C-43CD-956A-D0AA1282BB0F}"/>
              </a:ext>
            </a:extLst>
          </p:cNvPr>
          <p:cNvSpPr txBox="1"/>
          <p:nvPr/>
        </p:nvSpPr>
        <p:spPr>
          <a:xfrm>
            <a:off x="1837794" y="1552829"/>
            <a:ext cx="524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All C&amp;I: commercial, industrial, agricultural, government, non-profit institutional, and multifamily customers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D8605-70D1-4F33-B14A-0655709F673D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SINGLE MEASURE 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rebates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60962EA-3E3E-4F15-9892-1D41BB777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0" y="1566611"/>
            <a:ext cx="1902279" cy="9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6665"/>
      </p:ext>
    </p:extLst>
  </p:cSld>
  <p:clrMapOvr>
    <a:masterClrMapping/>
  </p:clrMapOvr>
  <p:transition advClick="0" advTm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/>
              <a:t>SmartStart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NJCleanEnergy.com/SSB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E661F-4FC7-47F4-9E5D-E07BA11B749A}"/>
              </a:ext>
            </a:extLst>
          </p:cNvPr>
          <p:cNvSpPr txBox="1"/>
          <p:nvPr/>
        </p:nvSpPr>
        <p:spPr>
          <a:xfrm>
            <a:off x="4966" y="2069320"/>
            <a:ext cx="437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Prescriptive Incentives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296A7-EF7C-4A10-B100-282250109300}"/>
              </a:ext>
            </a:extLst>
          </p:cNvPr>
          <p:cNvSpPr txBox="1"/>
          <p:nvPr/>
        </p:nvSpPr>
        <p:spPr>
          <a:xfrm>
            <a:off x="4417910" y="2069320"/>
            <a:ext cx="437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rgbClr val="5E97AF"/>
                </a:solidFill>
                <a:latin typeface="Helvetica Condensed"/>
                <a:cs typeface="Calibri" panose="020F0502020204030204" pitchFamily="34" charset="0"/>
              </a:rPr>
              <a:t>Custom Incentives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FC950E-8AA8-4793-9A3B-6BC93603B540}"/>
              </a:ext>
            </a:extLst>
          </p:cNvPr>
          <p:cNvGrpSpPr/>
          <p:nvPr/>
        </p:nvGrpSpPr>
        <p:grpSpPr>
          <a:xfrm>
            <a:off x="1737029" y="1394635"/>
            <a:ext cx="602447" cy="645222"/>
            <a:chOff x="2102787" y="1394635"/>
            <a:chExt cx="602447" cy="64522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DC06DF-9130-41D8-A429-3F4508D6E83A}"/>
                </a:ext>
              </a:extLst>
            </p:cNvPr>
            <p:cNvSpPr/>
            <p:nvPr/>
          </p:nvSpPr>
          <p:spPr>
            <a:xfrm>
              <a:off x="2102787" y="1394635"/>
              <a:ext cx="602447" cy="645222"/>
            </a:xfrm>
            <a:prstGeom prst="ellipse">
              <a:avLst/>
            </a:prstGeom>
            <a:solidFill>
              <a:srgbClr val="5E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 descr="Lightbulb and gear">
              <a:extLst>
                <a:ext uri="{FF2B5EF4-FFF2-40B4-BE49-F238E27FC236}">
                  <a16:creationId xmlns:a16="http://schemas.microsoft.com/office/drawing/2014/main" id="{A6CB5CA6-82C5-4B71-9293-557024605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69583" y="1472433"/>
              <a:ext cx="479668" cy="4796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262881-EFF5-413B-9B5E-40E6467AD233}"/>
              </a:ext>
            </a:extLst>
          </p:cNvPr>
          <p:cNvGrpSpPr/>
          <p:nvPr/>
        </p:nvGrpSpPr>
        <p:grpSpPr>
          <a:xfrm>
            <a:off x="6310757" y="1407079"/>
            <a:ext cx="602447" cy="645222"/>
            <a:chOff x="6577361" y="1408317"/>
            <a:chExt cx="602447" cy="64522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BEBF6E-D322-4EA4-B648-A0031676B3AA}"/>
                </a:ext>
              </a:extLst>
            </p:cNvPr>
            <p:cNvSpPr/>
            <p:nvPr/>
          </p:nvSpPr>
          <p:spPr>
            <a:xfrm>
              <a:off x="6577361" y="1408317"/>
              <a:ext cx="602447" cy="645222"/>
            </a:xfrm>
            <a:prstGeom prst="ellipse">
              <a:avLst/>
            </a:prstGeom>
            <a:solidFill>
              <a:srgbClr val="5E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 descr="Mining tools">
              <a:extLst>
                <a:ext uri="{FF2B5EF4-FFF2-40B4-BE49-F238E27FC236}">
                  <a16:creationId xmlns:a16="http://schemas.microsoft.com/office/drawing/2014/main" id="{6AA81BEF-C578-4B61-9B15-9E6A570C1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60877" y="1513220"/>
              <a:ext cx="435416" cy="4354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5518C2A-A58A-485F-9FB2-04ADCFEE12C2}"/>
              </a:ext>
            </a:extLst>
          </p:cNvPr>
          <p:cNvSpPr txBox="1"/>
          <p:nvPr/>
        </p:nvSpPr>
        <p:spPr>
          <a:xfrm>
            <a:off x="527642" y="2363750"/>
            <a:ext cx="3932343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Electric Chillers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Gas Cooling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Electric Unitary HVAC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Ground Source Heat Pumps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Gas Heating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Variable Frequency Drives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Gas Water Heating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Lighting/Lighting Controls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Refrigeration Doors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Refrigeration Controls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Food Service Equipment</a:t>
            </a:r>
          </a:p>
          <a:p>
            <a:pPr marL="285750" lvl="1" indent="-285750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Refrigerator/Freezer Motors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E5767"/>
              </a:solidFill>
              <a:latin typeface="Helvetica Condense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69D627-F6F7-473A-B49C-CC53D1B544B8}"/>
              </a:ext>
            </a:extLst>
          </p:cNvPr>
          <p:cNvSpPr txBox="1"/>
          <p:nvPr/>
        </p:nvSpPr>
        <p:spPr>
          <a:xfrm>
            <a:off x="5347631" y="2363750"/>
            <a:ext cx="34494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New or innovative technologies proven to be cost-effective and not listed as prescriptive</a:t>
            </a: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5E5767"/>
              </a:solidFill>
              <a:latin typeface="Helvetica Condensed"/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Must meet code for retrofit projects or exceed code for new construction</a:t>
            </a:r>
          </a:p>
          <a:p>
            <a:pPr marL="0" lvl="1" fontAlgn="auto">
              <a:spcAft>
                <a:spcPts val="0"/>
              </a:spcAft>
              <a:defRPr/>
            </a:pPr>
            <a:endParaRPr lang="en-US" sz="1400" dirty="0">
              <a:solidFill>
                <a:srgbClr val="5E5767"/>
              </a:solidFill>
              <a:latin typeface="Helvetica Condensed"/>
            </a:endParaRPr>
          </a:p>
          <a:p>
            <a:pPr marL="2857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E5767"/>
                </a:solidFill>
                <a:latin typeface="Helvetica Condensed"/>
              </a:rPr>
              <a:t>Project pre and post inspection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E5767"/>
              </a:solidFill>
              <a:latin typeface="Helvetica Condense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67B049-0DE9-494D-825C-A4E69B914413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SINGLE MEASURE 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rebates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C31244D0-6384-4170-96B5-88A2089520CA}"/>
              </a:ext>
            </a:extLst>
          </p:cNvPr>
          <p:cNvSpPr/>
          <p:nvPr/>
        </p:nvSpPr>
        <p:spPr>
          <a:xfrm>
            <a:off x="3124797" y="2650439"/>
            <a:ext cx="2236941" cy="2313448"/>
          </a:xfrm>
          <a:prstGeom prst="wedgeEllipseCallout">
            <a:avLst>
              <a:gd name="adj1" fmla="val -34475"/>
              <a:gd name="adj2" fmla="val -36466"/>
            </a:avLst>
          </a:prstGeom>
          <a:solidFill>
            <a:srgbClr val="5E97A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E974D7-E46D-4E6E-9B5F-76EE317FB223}"/>
              </a:ext>
            </a:extLst>
          </p:cNvPr>
          <p:cNvSpPr txBox="1"/>
          <p:nvPr/>
        </p:nvSpPr>
        <p:spPr>
          <a:xfrm>
            <a:off x="3342110" y="3029938"/>
            <a:ext cx="182592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Existing buildings only</a:t>
            </a:r>
            <a:r>
              <a:rPr lang="en-US" sz="105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/>
            <a:endParaRPr lang="en-US" sz="1050" b="1" cap="all" dirty="0">
              <a:solidFill>
                <a:srgbClr val="5E97AF"/>
              </a:solidFill>
              <a:latin typeface="Helvetica Condensed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20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Double incentives </a:t>
            </a:r>
            <a:r>
              <a:rPr lang="en-US" sz="1200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for OZ/UEZ, local government (munis &amp; counties), K-12 public school, or designated as affordable housing </a:t>
            </a:r>
          </a:p>
        </p:txBody>
      </p:sp>
    </p:spTree>
    <p:extLst>
      <p:ext uri="{BB962C8B-B14F-4D97-AF65-F5344CB8AC3E}">
        <p14:creationId xmlns:p14="http://schemas.microsoft.com/office/powerpoint/2010/main" val="3387329464"/>
      </p:ext>
    </p:extLst>
  </p:cSld>
  <p:clrMapOvr>
    <a:masterClrMapping/>
  </p:clrMapOvr>
  <p:transition advClick="0" advTm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C&amp;I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153A4-DB98-4736-B0EB-DE98F42E963A}"/>
              </a:ext>
            </a:extLst>
          </p:cNvPr>
          <p:cNvSpPr txBox="1"/>
          <p:nvPr/>
        </p:nvSpPr>
        <p:spPr>
          <a:xfrm>
            <a:off x="-12597" y="1386124"/>
            <a:ext cx="912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Sectors: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Commercial, Industrial, Government, Schools, Non-Profit, Institutional and Multifamily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A5CBF-26EE-4302-B551-605E43F4E612}"/>
              </a:ext>
            </a:extLst>
          </p:cNvPr>
          <p:cNvSpPr txBox="1"/>
          <p:nvPr/>
        </p:nvSpPr>
        <p:spPr>
          <a:xfrm>
            <a:off x="550178" y="2893129"/>
            <a:ext cx="1855493" cy="2507321"/>
          </a:xfrm>
          <a:prstGeom prst="rect">
            <a:avLst/>
          </a:prstGeom>
          <a:solidFill>
            <a:srgbClr val="D0D8EB"/>
          </a:solidFill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Energy Benchmarking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Local Government Energy Audits</a:t>
            </a: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A51F4-CE36-4389-9C2F-541727FFDE14}"/>
              </a:ext>
            </a:extLst>
          </p:cNvPr>
          <p:cNvSpPr txBox="1"/>
          <p:nvPr/>
        </p:nvSpPr>
        <p:spPr>
          <a:xfrm>
            <a:off x="2587984" y="2893129"/>
            <a:ext cx="1832978" cy="2507321"/>
          </a:xfrm>
          <a:prstGeom prst="rect">
            <a:avLst/>
          </a:prstGeom>
          <a:solidFill>
            <a:srgbClr val="CCE2E6"/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Large Energy Users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Pay for Performance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</a:t>
            </a:r>
            <a:endParaRPr lang="en-US" sz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Direct Install  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Customer Tailored Energy Efficiency</a:t>
            </a:r>
            <a:endParaRPr lang="en-US" sz="8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D3A473-5176-4ABC-8ED5-64D63C658015}"/>
              </a:ext>
            </a:extLst>
          </p:cNvPr>
          <p:cNvSpPr txBox="1"/>
          <p:nvPr/>
        </p:nvSpPr>
        <p:spPr>
          <a:xfrm>
            <a:off x="4603275" y="2893129"/>
            <a:ext cx="1884844" cy="2507321"/>
          </a:xfrm>
          <a:prstGeom prst="rect">
            <a:avLst/>
          </a:prstGeom>
          <a:solidFill>
            <a:srgbClr val="F8E5D0"/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SmartStart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Existing Buildings </a:t>
            </a:r>
          </a:p>
          <a:p>
            <a:pPr marL="339725" lvl="2" indent="-114300" defTabSz="622300">
              <a:spcAft>
                <a:spcPts val="200"/>
              </a:spcAft>
              <a:buChar char="•"/>
            </a:pPr>
            <a:r>
              <a:rPr lang="en-US" sz="105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New Construction </a:t>
            </a:r>
          </a:p>
          <a:p>
            <a:pPr marL="114300" lvl="1" indent="-114300" algn="l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har char="•"/>
            </a:pPr>
            <a:endParaRPr lang="en-US" sz="12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15EE6-8F96-4232-8E30-1DAEC6A40F93}"/>
              </a:ext>
            </a:extLst>
          </p:cNvPr>
          <p:cNvSpPr txBox="1"/>
          <p:nvPr/>
        </p:nvSpPr>
        <p:spPr>
          <a:xfrm>
            <a:off x="6670432" y="2893129"/>
            <a:ext cx="1844918" cy="2507321"/>
          </a:xfrm>
          <a:prstGeom prst="rect">
            <a:avLst/>
          </a:prstGeom>
          <a:solidFill>
            <a:srgbClr val="5E97AF">
              <a:alpha val="20000"/>
            </a:srgbClr>
          </a:solidFill>
          <a:ln>
            <a:noFill/>
          </a:ln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b="1" dirty="0">
                <a:solidFill>
                  <a:srgbClr val="0000FF"/>
                </a:solidFill>
                <a:latin typeface="Helvetica Condensed"/>
              </a:rPr>
              <a:t>Combined Heat &amp; Power </a:t>
            </a:r>
            <a:r>
              <a:rPr lang="en-US" sz="800" b="1" dirty="0">
                <a:solidFill>
                  <a:srgbClr val="0000FF"/>
                </a:solidFill>
                <a:latin typeface="Helvetica Condensed"/>
              </a:rPr>
              <a:t>- </a:t>
            </a:r>
            <a:r>
              <a:rPr lang="en-US" sz="1200" b="1" dirty="0">
                <a:solidFill>
                  <a:srgbClr val="0000FF"/>
                </a:solidFill>
                <a:latin typeface="Helvetica Condensed"/>
              </a:rPr>
              <a:t>Fuel Cells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 Condensed"/>
              </a:rPr>
              <a:t>Microgrid Development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rgbClr val="003B5C">
                    <a:hueOff val="0"/>
                    <a:satOff val="0"/>
                    <a:lumOff val="0"/>
                    <a:alphaOff val="0"/>
                  </a:srgbClr>
                </a:solidFill>
                <a:latin typeface="Helvetica Condensed"/>
              </a:rPr>
              <a:t>Battery Storage*</a:t>
            </a:r>
          </a:p>
          <a:p>
            <a:pPr marL="114300" lvl="1" indent="-114300" defTabSz="622300">
              <a:spcBef>
                <a:spcPts val="300"/>
              </a:spcBef>
              <a:spcAft>
                <a:spcPts val="300"/>
              </a:spcAft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 Condensed"/>
              </a:rPr>
              <a:t>Electric Vehicles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988E6C-3262-4669-8C12-5706031BBD37}"/>
              </a:ext>
            </a:extLst>
          </p:cNvPr>
          <p:cNvSpPr txBox="1"/>
          <p:nvPr/>
        </p:nvSpPr>
        <p:spPr>
          <a:xfrm>
            <a:off x="2587984" y="2143323"/>
            <a:ext cx="1832978" cy="642823"/>
          </a:xfrm>
          <a:prstGeom prst="rect">
            <a:avLst/>
          </a:prstGeom>
          <a:solidFill>
            <a:srgbClr val="006C8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COMPREHENSIVE PROGRAMS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78C68-8E09-40AE-A134-82C58BB0B5DD}"/>
              </a:ext>
            </a:extLst>
          </p:cNvPr>
          <p:cNvSpPr txBox="1"/>
          <p:nvPr/>
        </p:nvSpPr>
        <p:spPr>
          <a:xfrm>
            <a:off x="4603275" y="2143323"/>
            <a:ext cx="1884844" cy="642823"/>
          </a:xfrm>
          <a:prstGeom prst="rect">
            <a:avLst/>
          </a:prstGeom>
          <a:solidFill>
            <a:srgbClr val="EAAA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latin typeface="Helvetica Condensed"/>
              </a:rPr>
              <a:t>SINGLE MEASURE REBATES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58C9AA-05C8-4141-9B97-3351D7F31C81}"/>
              </a:ext>
            </a:extLst>
          </p:cNvPr>
          <p:cNvSpPr txBox="1"/>
          <p:nvPr/>
        </p:nvSpPr>
        <p:spPr>
          <a:xfrm>
            <a:off x="541116" y="2143323"/>
            <a:ext cx="1864555" cy="636227"/>
          </a:xfrm>
          <a:prstGeom prst="rect">
            <a:avLst/>
          </a:prstGeom>
          <a:solidFill>
            <a:srgbClr val="147B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MEASUREMENT &amp; AUDITS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E34DE8-4D0E-4B0A-8454-3EE6460BC686}"/>
              </a:ext>
            </a:extLst>
          </p:cNvPr>
          <p:cNvSpPr txBox="1"/>
          <p:nvPr/>
        </p:nvSpPr>
        <p:spPr>
          <a:xfrm>
            <a:off x="6670432" y="2143323"/>
            <a:ext cx="1844918" cy="629698"/>
          </a:xfrm>
          <a:prstGeom prst="rect">
            <a:avLst/>
          </a:prstGeom>
          <a:solidFill>
            <a:srgbClr val="5E97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114300" lvl="1" indent="-114300" algn="ctr" defTabSz="622300" rtl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DISTRIBUTED ENERGY RESOURCES</a:t>
            </a:r>
            <a:endParaRPr lang="en-US" sz="1400" u="none" kern="1200" dirty="0">
              <a:solidFill>
                <a:srgbClr val="003B5C">
                  <a:hueOff val="0"/>
                  <a:satOff val="0"/>
                  <a:lumOff val="0"/>
                  <a:alphaOff val="0"/>
                </a:srgbClr>
              </a:solidFill>
              <a:latin typeface="Helvetica Condensed"/>
            </a:endParaRPr>
          </a:p>
        </p:txBody>
      </p:sp>
      <p:sp>
        <p:nvSpPr>
          <p:cNvPr id="27" name="Double Brace 26">
            <a:extLst>
              <a:ext uri="{FF2B5EF4-FFF2-40B4-BE49-F238E27FC236}">
                <a16:creationId xmlns:a16="http://schemas.microsoft.com/office/drawing/2014/main" id="{43C024DD-6FE1-409A-9941-5D1476B9C657}"/>
              </a:ext>
            </a:extLst>
          </p:cNvPr>
          <p:cNvSpPr/>
          <p:nvPr/>
        </p:nvSpPr>
        <p:spPr>
          <a:xfrm rot="16200000">
            <a:off x="5649744" y="2851801"/>
            <a:ext cx="3898231" cy="1832980"/>
          </a:xfrm>
          <a:prstGeom prst="bracePair">
            <a:avLst>
              <a:gd name="adj" fmla="val 6233"/>
            </a:avLst>
          </a:prstGeom>
          <a:ln w="25400" cap="rnd"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DD85B-EF66-46A3-B3D0-3541940D090E}"/>
              </a:ext>
            </a:extLst>
          </p:cNvPr>
          <p:cNvSpPr txBox="1"/>
          <p:nvPr/>
        </p:nvSpPr>
        <p:spPr>
          <a:xfrm>
            <a:off x="5694949" y="5768505"/>
            <a:ext cx="285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* 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coming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 soon!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B0CD4F-0E74-4D9E-957A-F3D2AE788649}"/>
              </a:ext>
            </a:extLst>
          </p:cNvPr>
          <p:cNvGrpSpPr/>
          <p:nvPr/>
        </p:nvGrpSpPr>
        <p:grpSpPr>
          <a:xfrm>
            <a:off x="2648727" y="4898571"/>
            <a:ext cx="3771899" cy="1595713"/>
            <a:chOff x="2648727" y="4898571"/>
            <a:chExt cx="3771899" cy="159571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865F5A7-8F70-43F7-9D51-484CFE26D200}"/>
                </a:ext>
              </a:extLst>
            </p:cNvPr>
            <p:cNvSpPr/>
            <p:nvPr/>
          </p:nvSpPr>
          <p:spPr>
            <a:xfrm>
              <a:off x="2648727" y="4898571"/>
              <a:ext cx="3771899" cy="1595713"/>
            </a:xfrm>
            <a:prstGeom prst="roundRect">
              <a:avLst>
                <a:gd name="adj" fmla="val 10271"/>
              </a:avLst>
            </a:prstGeom>
            <a:solidFill>
              <a:srgbClr val="029035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UEZ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or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OZ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local government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(municipalities and counties) 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owned or operated by a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K-12 public school</a:t>
              </a:r>
            </a:p>
            <a:p>
              <a:pPr marL="233363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designated as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affordable housing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5820B0C-9B34-40CD-AC66-7F5F69D47214}"/>
                </a:ext>
              </a:extLst>
            </p:cNvPr>
            <p:cNvSpPr/>
            <p:nvPr/>
          </p:nvSpPr>
          <p:spPr>
            <a:xfrm>
              <a:off x="2765965" y="4969490"/>
              <a:ext cx="3563428" cy="393636"/>
            </a:xfrm>
            <a:prstGeom prst="roundRect">
              <a:avLst>
                <a:gd name="adj" fmla="val 36345"/>
              </a:avLst>
            </a:prstGeom>
            <a:solidFill>
              <a:schemeClr val="bg1">
                <a:alpha val="3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Some programs offer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enhanced incentives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to buildings: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481668"/>
      </p:ext>
    </p:extLst>
  </p:cSld>
  <p:clrMapOvr>
    <a:masterClrMapping/>
  </p:clrMapOvr>
  <p:transition advClick="0" advTm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Combined Heat &amp; Power - Fuel Cells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346F5-BF4B-406A-9CCA-54D7760CB79D}"/>
              </a:ext>
            </a:extLst>
          </p:cNvPr>
          <p:cNvSpPr txBox="1"/>
          <p:nvPr/>
        </p:nvSpPr>
        <p:spPr>
          <a:xfrm>
            <a:off x="476459" y="1476204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WHO</a:t>
            </a:r>
            <a:endParaRPr lang="en-US" dirty="0">
              <a:latin typeface="Helvetica Condense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D86940-C9B6-4992-96E9-E1B69243782C}"/>
              </a:ext>
            </a:extLst>
          </p:cNvPr>
          <p:cNvSpPr txBox="1"/>
          <p:nvPr/>
        </p:nvSpPr>
        <p:spPr>
          <a:xfrm>
            <a:off x="476459" y="2249566"/>
            <a:ext cx="13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SIZE TO QUALIFY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1BC28C-9D13-4B36-81B8-5A9DDFC83F57}"/>
              </a:ext>
            </a:extLst>
          </p:cNvPr>
          <p:cNvSpPr txBox="1"/>
          <p:nvPr/>
        </p:nvSpPr>
        <p:spPr>
          <a:xfrm>
            <a:off x="476459" y="3096330"/>
            <a:ext cx="1376747" cy="37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ABOUT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143264-B595-496E-91DE-7C193F40FE95}"/>
              </a:ext>
            </a:extLst>
          </p:cNvPr>
          <p:cNvSpPr txBox="1"/>
          <p:nvPr/>
        </p:nvSpPr>
        <p:spPr>
          <a:xfrm>
            <a:off x="1853205" y="2249566"/>
            <a:ext cx="6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defTabSz="622300">
              <a:spcAft>
                <a:spcPts val="200"/>
              </a:spcAft>
              <a:defRPr>
                <a:solidFill>
                  <a:srgbClr val="5E6167"/>
                </a:solidFill>
                <a:latin typeface="Helvetica Condensed"/>
                <a:ea typeface="+mn-ea"/>
                <a:cs typeface="+mn-cs"/>
              </a:defRPr>
            </a:lvl2pPr>
          </a:lstStyle>
          <a:p>
            <a:pPr lvl="1"/>
            <a:r>
              <a:rPr lang="en-US" dirty="0">
                <a:sym typeface="Lato Bold" charset="0"/>
              </a:rPr>
              <a:t>N/A - Projects must pass a cost-effectiveness test and run 5,000 full load equivalent hours per year (3,500 for critical facilities)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FA62E1-E0E4-4C58-8E59-030F504C55E7}"/>
              </a:ext>
            </a:extLst>
          </p:cNvPr>
          <p:cNvSpPr txBox="1"/>
          <p:nvPr/>
        </p:nvSpPr>
        <p:spPr>
          <a:xfrm>
            <a:off x="1837793" y="3058270"/>
            <a:ext cx="699846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Combined Heat &amp; Power (CHP) units generates electricity and recycle waste heat to provide heating or cooling</a:t>
            </a:r>
          </a:p>
          <a:p>
            <a:pPr marL="114300" lvl="1" indent="-114300" defTabSz="6223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Resiliency with return on investment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Technology-neutral incentives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Fuel Cells (FC) with or without heat recovery (HR)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64A710-5528-429B-A2C1-400FAAD0ED9B}"/>
              </a:ext>
            </a:extLst>
          </p:cNvPr>
          <p:cNvSpPr txBox="1"/>
          <p:nvPr/>
        </p:nvSpPr>
        <p:spPr>
          <a:xfrm>
            <a:off x="389253" y="4812975"/>
            <a:ext cx="155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cap="all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>
                <a:latin typeface="Helvetica Condensed"/>
              </a:rPr>
              <a:t>INCENTIVE</a:t>
            </a:r>
          </a:p>
          <a:p>
            <a:r>
              <a:rPr lang="en-US" dirty="0">
                <a:latin typeface="Helvetica Condensed"/>
              </a:rPr>
              <a:t>Levels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8D1CD8-0F4E-487A-A713-694A8F5F8B47}"/>
              </a:ext>
            </a:extLst>
          </p:cNvPr>
          <p:cNvSpPr txBox="1"/>
          <p:nvPr/>
        </p:nvSpPr>
        <p:spPr>
          <a:xfrm>
            <a:off x="1853205" y="4774914"/>
            <a:ext cx="7209692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CHPs and FC with HR </a:t>
            </a:r>
            <a:r>
              <a:rPr lang="en-US" dirty="0">
                <a:solidFill>
                  <a:srgbClr val="5E6167"/>
                </a:solidFill>
                <a:latin typeface="Helvetica Condensed"/>
              </a:rPr>
              <a:t>have a project cap of </a:t>
            </a: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$2M - $3M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</a:rPr>
              <a:t>25% bonus for critical facilities with black-start/islanding capabilities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</a:rPr>
              <a:t>Up to 30% incentive bonus for CHP using biofuel</a:t>
            </a:r>
          </a:p>
          <a:p>
            <a:pPr marL="114300" lvl="1" indent="-114300" defTabSz="622300">
              <a:spcAft>
                <a:spcPts val="200"/>
              </a:spcAft>
              <a:buFontTx/>
              <a:buChar char="•"/>
            </a:pPr>
            <a:r>
              <a:rPr lang="en-US" dirty="0">
                <a:solidFill>
                  <a:srgbClr val="5E6167"/>
                </a:solidFill>
                <a:latin typeface="Helvetica Condensed"/>
              </a:rPr>
              <a:t>FC without HR have a project cap of $1M</a:t>
            </a:r>
          </a:p>
          <a:p>
            <a:pPr marL="0" lvl="1" defTabSz="622300">
              <a:spcAft>
                <a:spcPts val="200"/>
              </a:spcAft>
            </a:pPr>
            <a:endParaRPr lang="en-US" dirty="0">
              <a:solidFill>
                <a:srgbClr val="5E6167"/>
              </a:solidFill>
              <a:latin typeface="Helvetica Condense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AAB2A6-AF18-4C8A-86AE-B233D90D4F65}"/>
              </a:ext>
            </a:extLst>
          </p:cNvPr>
          <p:cNvSpPr txBox="1"/>
          <p:nvPr/>
        </p:nvSpPr>
        <p:spPr>
          <a:xfrm>
            <a:off x="1837793" y="1440862"/>
            <a:ext cx="720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spcAft>
                <a:spcPts val="200"/>
              </a:spcAft>
            </a:pPr>
            <a:r>
              <a:rPr lang="en-US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C&amp;I customers that require on-site electric generation that either does or does not utilize waste heat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E6B50A-5D30-4EE3-8EC2-C2DC7B6604C6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rgbClr val="5E97AF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distributed 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FF3A1-737C-4271-97EF-23832483E27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NJCleanEnergy.com/CHP</a:t>
            </a:r>
          </a:p>
        </p:txBody>
      </p:sp>
    </p:spTree>
    <p:extLst>
      <p:ext uri="{BB962C8B-B14F-4D97-AF65-F5344CB8AC3E}">
        <p14:creationId xmlns:p14="http://schemas.microsoft.com/office/powerpoint/2010/main" val="3049957661"/>
      </p:ext>
    </p:extLst>
  </p:cSld>
  <p:clrMapOvr>
    <a:masterClrMapping/>
  </p:clrMapOvr>
  <p:transition advClick="0" advTm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CDD262F-FF7E-4655-B3C8-A5AA08A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C92E17E-FB84-48F3-B89B-A91E34D2851C}"/>
              </a:ext>
            </a:extLst>
          </p:cNvPr>
          <p:cNvSpPr txBox="1">
            <a:spLocks/>
          </p:cNvSpPr>
          <p:nvPr/>
        </p:nvSpPr>
        <p:spPr>
          <a:xfrm>
            <a:off x="-12598" y="361957"/>
            <a:ext cx="7785849" cy="914400"/>
          </a:xfrm>
          <a:prstGeom prst="rect">
            <a:avLst/>
          </a:prstGeom>
          <a:solidFill>
            <a:srgbClr val="02903A"/>
          </a:solidFill>
        </p:spPr>
        <p:txBody>
          <a:bodyPr anchor="ctr"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ondense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dirty="0"/>
              <a:t>Combined Heat &amp; Power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3AF90-062D-48DB-B162-0AE2D02012D2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NJCleanEnergy.com/CHP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CCB07-CC60-4700-8113-504F6E05883F}"/>
              </a:ext>
            </a:extLst>
          </p:cNvPr>
          <p:cNvSpPr txBox="1"/>
          <p:nvPr/>
        </p:nvSpPr>
        <p:spPr>
          <a:xfrm>
            <a:off x="6949441" y="534837"/>
            <a:ext cx="2194559" cy="557997"/>
          </a:xfrm>
          <a:prstGeom prst="rect">
            <a:avLst/>
          </a:prstGeom>
          <a:solidFill>
            <a:srgbClr val="5E97AF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distributed </a:t>
            </a:r>
          </a:p>
          <a:p>
            <a:pPr marL="0" lvl="0" indent="0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cap="all" baseline="0" dirty="0">
                <a:latin typeface="Helvetica Condensed"/>
              </a:rPr>
              <a:t>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AD02D-F79E-42CF-BD91-3A720BFA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3" y="1609291"/>
            <a:ext cx="8205589" cy="40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4052"/>
      </p:ext>
    </p:extLst>
  </p:cSld>
  <p:clrMapOvr>
    <a:masterClrMapping/>
  </p:clrMapOvr>
  <p:transition advClick="0" advTm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BB102-1F4E-44A0-9337-03AC45E9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PROGRAMS</a:t>
            </a:r>
          </a:p>
        </p:txBody>
      </p:sp>
    </p:spTree>
    <p:extLst>
      <p:ext uri="{BB962C8B-B14F-4D97-AF65-F5344CB8AC3E}">
        <p14:creationId xmlns:p14="http://schemas.microsoft.com/office/powerpoint/2010/main" val="418101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ECA0CECD-2884-4972-9A31-D0731B62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en-US" sz="3400" dirty="0">
                <a:sym typeface="Lato Black" charset="0"/>
              </a:rPr>
              <a:t>NJCEP Background</a:t>
            </a:r>
            <a:endParaRPr lang="en-US" sz="34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A50E97A-9458-42D1-9660-0C6E5C43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335"/>
            <a:ext cx="7886700" cy="4283517"/>
          </a:xfrm>
        </p:spPr>
        <p:txBody>
          <a:bodyPr>
            <a:normAutofit lnSpcReduction="10000"/>
          </a:bodyPr>
          <a:lstStyle/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r>
              <a:rPr lang="en-US" sz="2400" b="1" cap="all" dirty="0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Administered by </a:t>
            </a:r>
          </a:p>
          <a:p>
            <a:pPr marL="0" indent="0" defTabSz="64770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105F9E"/>
              </a:buClr>
              <a:buNone/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New Jersey Board of Public Utilities’ Division of Clean Energy</a:t>
            </a: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r>
              <a:rPr lang="en-US" sz="2400" b="1" cap="all" dirty="0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Funding</a:t>
            </a:r>
          </a:p>
          <a:p>
            <a:pPr marL="0" indent="0" defTabSz="647700">
              <a:lnSpc>
                <a:spcPct val="100000"/>
              </a:lnSpc>
              <a:spcBef>
                <a:spcPts val="600"/>
              </a:spcBef>
              <a:spcAft>
                <a:spcPts val="2000"/>
              </a:spcAft>
              <a:buClr>
                <a:srgbClr val="105F9E"/>
              </a:buClr>
              <a:buNone/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Societal Benefits Charge (SBC) on utility bill</a:t>
            </a: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r>
              <a:rPr lang="en-US" sz="2400" b="1" cap="all" dirty="0">
                <a:solidFill>
                  <a:srgbClr val="5E97AF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Program Goals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Education 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Change behavior 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Provide opportunity for ALL NJ residents to </a:t>
            </a:r>
          </a:p>
          <a:p>
            <a:pPr marL="568325" indent="0" defTabSz="647700">
              <a:spcBef>
                <a:spcPts val="600"/>
              </a:spcBef>
              <a:buClr>
                <a:srgbClr val="029035"/>
              </a:buClr>
              <a:buNone/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reduce energy and lower operating cost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Protect the environment and lower emissions</a:t>
            </a:r>
          </a:p>
          <a:p>
            <a:pPr defTabSz="647700">
              <a:spcBef>
                <a:spcPts val="600"/>
              </a:spcBef>
              <a:buClr>
                <a:srgbClr val="029035"/>
              </a:buClr>
            </a:pPr>
            <a:r>
              <a:rPr lang="en-US" sz="2000" dirty="0">
                <a:solidFill>
                  <a:srgbClr val="5E6167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rPr>
              <a:t>Meet Governor’s goal of 100% clean energy by 2050</a:t>
            </a: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Lato Bold" charset="0"/>
            </a:endParaRP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Lato Bold" charset="0"/>
            </a:endParaRPr>
          </a:p>
          <a:p>
            <a:pPr marL="0" indent="0" defTabSz="647700">
              <a:spcBef>
                <a:spcPts val="600"/>
              </a:spcBef>
              <a:buClr>
                <a:srgbClr val="105F9E"/>
              </a:buClr>
              <a:buNone/>
            </a:pPr>
            <a:endParaRPr lang="en-US" sz="20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B232E1F-BF40-4282-A40C-79698459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10" y="2674374"/>
            <a:ext cx="2349910" cy="23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28062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/>
              <a:t>Residential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30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20C618-9F05-4CB4-96E0-AF4810D27158}"/>
              </a:ext>
            </a:extLst>
          </p:cNvPr>
          <p:cNvSpPr txBox="1"/>
          <p:nvPr/>
        </p:nvSpPr>
        <p:spPr>
          <a:xfrm>
            <a:off x="454071" y="1000204"/>
            <a:ext cx="369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7C19A"/>
                </a:solidFill>
                <a:latin typeface="Calibri" panose="020F0502020204030204" pitchFamily="34" charset="0"/>
                <a:sym typeface="Lato Bold" charset="0"/>
              </a:rPr>
              <a:t>NJCleanEnergy.com/RESIDENTIAL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402DA6-F1E1-4C15-9502-A58616036FC4}"/>
              </a:ext>
            </a:extLst>
          </p:cNvPr>
          <p:cNvSpPr txBox="1"/>
          <p:nvPr/>
        </p:nvSpPr>
        <p:spPr>
          <a:xfrm>
            <a:off x="479372" y="2353132"/>
            <a:ext cx="1527048" cy="345711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Whole-house and safety solutions for existing homes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sz="1200" dirty="0">
              <a:solidFill>
                <a:srgbClr val="003B5C"/>
              </a:solidFill>
              <a:latin typeface="Helvetica Condensed"/>
            </a:endParaRP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Air sealing, insulation, heating and cooling upgrades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sz="1200" dirty="0">
              <a:solidFill>
                <a:srgbClr val="003B5C"/>
              </a:solidFill>
              <a:latin typeface="Helvetica Condensed"/>
            </a:endParaRP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Up to a $4,000 rebate + 0% financing up to $10,000 or .99% up to $15,000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B14E99-7A30-4719-9FA8-A7BC97BBE7F7}"/>
              </a:ext>
            </a:extLst>
          </p:cNvPr>
          <p:cNvSpPr txBox="1"/>
          <p:nvPr/>
        </p:nvSpPr>
        <p:spPr>
          <a:xfrm>
            <a:off x="2134066" y="2353132"/>
            <a:ext cx="1527048" cy="345711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Stand-alone rebates for heating and cooling systems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sz="1200" dirty="0">
              <a:solidFill>
                <a:srgbClr val="003B5C"/>
              </a:solidFill>
              <a:latin typeface="Helvetica Condensed"/>
            </a:endParaRP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Furnaces, boilers, water heaters, central air conditioners, mini-splits, heat pumps, etc.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3BC79-ED7C-4884-B799-A02DD654AFC2}"/>
              </a:ext>
            </a:extLst>
          </p:cNvPr>
          <p:cNvSpPr txBox="1"/>
          <p:nvPr/>
        </p:nvSpPr>
        <p:spPr>
          <a:xfrm>
            <a:off x="3788760" y="2353132"/>
            <a:ext cx="1527048" cy="3457118"/>
          </a:xfrm>
          <a:prstGeom prst="rect">
            <a:avLst/>
          </a:prstGeom>
          <a:solidFill>
            <a:srgbClr val="77C19A">
              <a:alpha val="30000"/>
            </a:srgbClr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Includes ENERGY STAR</a:t>
            </a:r>
            <a:r>
              <a:rPr lang="en-US" sz="1200" dirty="0">
                <a:solidFill>
                  <a:srgbClr val="003B5C"/>
                </a:solidFill>
                <a:ea typeface="Arial Unicode MS" panose="020B0604020202020204" pitchFamily="34" charset="-128"/>
                <a:cs typeface="Calibri Light" panose="020F0302020204030204" pitchFamily="34" charset="0"/>
              </a:rPr>
              <a:t>®</a:t>
            </a: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 certified refrigerators, dryers, washers, air purifiers, dehumidifiers, room air conditioners</a:t>
            </a:r>
          </a:p>
          <a:p>
            <a:pPr marL="114300" lvl="1" indent="-114300" defTabSz="622300">
              <a:spcAft>
                <a:spcPts val="200"/>
              </a:spcAft>
              <a:buChar char="•"/>
            </a:pPr>
            <a:endParaRPr lang="en-US" sz="1200" dirty="0">
              <a:solidFill>
                <a:srgbClr val="003B5C"/>
              </a:solidFill>
              <a:latin typeface="Helvetica Condensed"/>
            </a:endParaRPr>
          </a:p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Refrigerator/ freezer recycling and lighting discounts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FC05B6-9826-4358-AD94-05B9069CC764}"/>
              </a:ext>
            </a:extLst>
          </p:cNvPr>
          <p:cNvSpPr txBox="1"/>
          <p:nvPr/>
        </p:nvSpPr>
        <p:spPr>
          <a:xfrm>
            <a:off x="5443454" y="2353132"/>
            <a:ext cx="1527048" cy="3457118"/>
          </a:xfrm>
          <a:prstGeom prst="rect">
            <a:avLst/>
          </a:prstGeom>
          <a:solidFill>
            <a:srgbClr val="006C82">
              <a:alpha val="20000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Builders work with a rater to properly certify the homes to ENERGY STAR</a:t>
            </a:r>
            <a:r>
              <a:rPr lang="en-US" sz="1200" dirty="0">
                <a:solidFill>
                  <a:srgbClr val="003B5C"/>
                </a:solidFill>
                <a:ea typeface="Arial Unicode MS" panose="020B0604020202020204" pitchFamily="34" charset="-128"/>
                <a:cs typeface="Calibri Light" panose="020F0302020204030204" pitchFamily="34" charset="0"/>
              </a:rPr>
              <a:t>®</a:t>
            </a: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 certified or Zero Energy Ready Home levels</a:t>
            </a:r>
            <a:endParaRPr lang="en-US" sz="1200" u="none" kern="1200" dirty="0">
              <a:solidFill>
                <a:srgbClr val="003B5C"/>
              </a:solidFill>
              <a:latin typeface="Helvetica Condense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45DD79-88F5-4599-8490-A124213686BE}"/>
              </a:ext>
            </a:extLst>
          </p:cNvPr>
          <p:cNvSpPr txBox="1"/>
          <p:nvPr/>
        </p:nvSpPr>
        <p:spPr>
          <a:xfrm>
            <a:off x="7098148" y="2353132"/>
            <a:ext cx="1527048" cy="3457118"/>
          </a:xfrm>
          <a:prstGeom prst="rect">
            <a:avLst/>
          </a:prstGeom>
          <a:solidFill>
            <a:srgbClr val="5E97AF">
              <a:alpha val="20000"/>
            </a:srgbClr>
          </a:solidFill>
          <a:ln>
            <a:noFill/>
          </a:ln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14300" lvl="1" indent="-114300" defTabSz="622300">
              <a:spcAft>
                <a:spcPts val="200"/>
              </a:spcAft>
              <a:buChar char="•"/>
            </a:pPr>
            <a:r>
              <a:rPr lang="en-US" sz="1200" dirty="0">
                <a:solidFill>
                  <a:srgbClr val="003B5C"/>
                </a:solidFill>
                <a:latin typeface="Helvetica Condensed"/>
              </a:rPr>
              <a:t>A FREE program including lighting upgrades, hot water conservation, replacement of fridges and thermostats, insulation upgrades and heating and cooling maintenance </a:t>
            </a:r>
            <a:r>
              <a:rPr lang="en-US" sz="1200" b="1" dirty="0">
                <a:solidFill>
                  <a:srgbClr val="003B5C"/>
                </a:solidFill>
                <a:latin typeface="Helvetica Condensed"/>
              </a:rPr>
              <a:t>for income eligible families </a:t>
            </a:r>
            <a:endParaRPr lang="en-US" sz="1200" b="1" u="none" kern="1200" dirty="0">
              <a:solidFill>
                <a:srgbClr val="003B5C"/>
              </a:solidFill>
              <a:latin typeface="Helvetica Condensed"/>
            </a:endParaRPr>
          </a:p>
        </p:txBody>
      </p:sp>
      <p:pic>
        <p:nvPicPr>
          <p:cNvPr id="37" name="Graphic 36" descr="House">
            <a:extLst>
              <a:ext uri="{FF2B5EF4-FFF2-40B4-BE49-F238E27FC236}">
                <a16:creationId xmlns:a16="http://schemas.microsoft.com/office/drawing/2014/main" id="{F459DE45-8428-4F10-8E46-60A0861FFC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2864" y="4711701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08E2D66-94E6-42DB-A36F-E5517211AD41}"/>
              </a:ext>
            </a:extLst>
          </p:cNvPr>
          <p:cNvSpPr txBox="1"/>
          <p:nvPr/>
        </p:nvSpPr>
        <p:spPr>
          <a:xfrm>
            <a:off x="479372" y="1530464"/>
            <a:ext cx="1527048" cy="623650"/>
          </a:xfrm>
          <a:prstGeom prst="rect">
            <a:avLst/>
          </a:prstGeom>
          <a:solidFill>
            <a:srgbClr val="147B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/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Home Performance w/ ENERGY STAR</a:t>
            </a:r>
            <a:r>
              <a:rPr lang="en-US" sz="1050" b="1" i="0" cap="all" dirty="0">
                <a:latin typeface="+mj-lt"/>
                <a:ea typeface="Arial Unicode MS" panose="020B0604020202020204" pitchFamily="34" charset="-128"/>
                <a:cs typeface="Calibri Light" panose="020F0302020204030204" pitchFamily="34" charset="0"/>
              </a:rPr>
              <a:t>®</a:t>
            </a: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89EFAC-A25C-4343-95C6-02EA4EC5D1B6}"/>
              </a:ext>
            </a:extLst>
          </p:cNvPr>
          <p:cNvSpPr txBox="1"/>
          <p:nvPr/>
        </p:nvSpPr>
        <p:spPr>
          <a:xfrm>
            <a:off x="7098720" y="1530464"/>
            <a:ext cx="1527048" cy="621792"/>
          </a:xfrm>
          <a:prstGeom prst="rect">
            <a:avLst/>
          </a:prstGeom>
          <a:solidFill>
            <a:srgbClr val="5E97A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marL="114300" lvl="1" indent="-114300" algn="ctr" defTabSz="622300">
              <a:spcAft>
                <a:spcPts val="200"/>
              </a:spcAft>
            </a:pP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Comfort Partners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BD2479-B535-46CA-B6F9-9E5F78FE4F53}"/>
              </a:ext>
            </a:extLst>
          </p:cNvPr>
          <p:cNvSpPr txBox="1"/>
          <p:nvPr/>
        </p:nvSpPr>
        <p:spPr>
          <a:xfrm>
            <a:off x="3788699" y="1530464"/>
            <a:ext cx="1527048" cy="621792"/>
          </a:xfrm>
          <a:prstGeom prst="rect">
            <a:avLst/>
          </a:prstGeom>
          <a:solidFill>
            <a:srgbClr val="77C19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/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Energy Efficient Product Rebates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58EFFF-893C-411E-8D0D-8926C51A5F83}"/>
              </a:ext>
            </a:extLst>
          </p:cNvPr>
          <p:cNvSpPr txBox="1"/>
          <p:nvPr/>
        </p:nvSpPr>
        <p:spPr>
          <a:xfrm>
            <a:off x="5443710" y="1530464"/>
            <a:ext cx="1527048" cy="621792"/>
          </a:xfrm>
          <a:prstGeom prst="rect">
            <a:avLst/>
          </a:prstGeom>
          <a:solidFill>
            <a:srgbClr val="006C8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</a:pP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Residential New Construction</a:t>
            </a:r>
          </a:p>
        </p:txBody>
      </p:sp>
      <p:pic>
        <p:nvPicPr>
          <p:cNvPr id="50" name="Graphic 49" descr="House">
            <a:extLst>
              <a:ext uri="{FF2B5EF4-FFF2-40B4-BE49-F238E27FC236}">
                <a16:creationId xmlns:a16="http://schemas.microsoft.com/office/drawing/2014/main" id="{1977DF40-E36C-492D-BBE5-90E2C6BD9E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6328" y="4711701"/>
            <a:ext cx="914400" cy="914400"/>
          </a:xfrm>
          <a:prstGeom prst="rect">
            <a:avLst/>
          </a:prstGeom>
        </p:spPr>
      </p:pic>
      <p:pic>
        <p:nvPicPr>
          <p:cNvPr id="51" name="Graphic 50" descr="House">
            <a:extLst>
              <a:ext uri="{FF2B5EF4-FFF2-40B4-BE49-F238E27FC236}">
                <a16:creationId xmlns:a16="http://schemas.microsoft.com/office/drawing/2014/main" id="{4A805312-CD72-4E3E-9930-39757AA5EB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5311" y="4711701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85ADFB-4B11-4D54-ACF4-EB35885C8138}"/>
              </a:ext>
            </a:extLst>
          </p:cNvPr>
          <p:cNvSpPr txBox="1"/>
          <p:nvPr/>
        </p:nvSpPr>
        <p:spPr>
          <a:xfrm>
            <a:off x="2134383" y="1530464"/>
            <a:ext cx="1526353" cy="621792"/>
          </a:xfrm>
          <a:prstGeom prst="rect">
            <a:avLst/>
          </a:prstGeom>
          <a:solidFill>
            <a:srgbClr val="EAAA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/>
            <a:r>
              <a:rPr lang="en-US" sz="1050" b="1" i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WARM</a:t>
            </a: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Advantage &amp; </a:t>
            </a:r>
            <a:r>
              <a:rPr lang="en-US" sz="1050" b="1" i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COOL</a:t>
            </a:r>
            <a:r>
              <a:rPr lang="en-US" sz="1050" b="1" cap="all" dirty="0">
                <a:latin typeface="Helvetica Condensed"/>
                <a:ea typeface="Arial Unicode MS" panose="020B0604020202020204" pitchFamily="34" charset="-128"/>
                <a:cs typeface="Calibri Light" panose="020F0302020204030204" pitchFamily="34" charset="0"/>
              </a:rPr>
              <a:t>Advantage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E591E6-D5CF-4165-B002-D404FB4158A3}"/>
              </a:ext>
            </a:extLst>
          </p:cNvPr>
          <p:cNvSpPr/>
          <p:nvPr/>
        </p:nvSpPr>
        <p:spPr>
          <a:xfrm>
            <a:off x="2445311" y="5481298"/>
            <a:ext cx="4836436" cy="1104505"/>
          </a:xfrm>
          <a:prstGeom prst="ellipse">
            <a:avLst/>
          </a:prstGeom>
          <a:solidFill>
            <a:srgbClr val="77C19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680129-833E-47AC-86BB-82910FF3B6CC}"/>
              </a:ext>
            </a:extLst>
          </p:cNvPr>
          <p:cNvSpPr txBox="1"/>
          <p:nvPr/>
        </p:nvSpPr>
        <p:spPr>
          <a:xfrm>
            <a:off x="2878047" y="5691157"/>
            <a:ext cx="397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</a:rPr>
              <a:t>Some programs offer enhanced incentives for homes located in an UEZ, low to moderate income and affordable housing units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Helvetica Condensed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684951"/>
      </p:ext>
    </p:extLst>
  </p:cSld>
  <p:clrMapOvr>
    <a:masterClrMapping/>
  </p:clrMapOvr>
  <p:transition advClick="0" advTm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More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31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2D332E-A0D5-416A-BE98-8CB70A2ACC4D}"/>
              </a:ext>
            </a:extLst>
          </p:cNvPr>
          <p:cNvGrpSpPr/>
          <p:nvPr/>
        </p:nvGrpSpPr>
        <p:grpSpPr>
          <a:xfrm>
            <a:off x="983545" y="1564120"/>
            <a:ext cx="4572000" cy="4616648"/>
            <a:chOff x="1731196" y="1524617"/>
            <a:chExt cx="4572000" cy="4616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27577F-1229-4E2F-A9AE-1596BBB3FBB1}"/>
                </a:ext>
              </a:extLst>
            </p:cNvPr>
            <p:cNvSpPr/>
            <p:nvPr/>
          </p:nvSpPr>
          <p:spPr>
            <a:xfrm>
              <a:off x="1731196" y="1524617"/>
              <a:ext cx="4572000" cy="46166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647700">
                <a:spcBef>
                  <a:spcPts val="0"/>
                </a:spcBef>
              </a:pPr>
              <a:r>
                <a:rPr lang="en-US" sz="2200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Tony </a:t>
              </a:r>
              <a:r>
                <a:rPr lang="en-US" sz="2200" b="1" cap="all" dirty="0" err="1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O’DOnnell</a:t>
              </a:r>
              <a:endParaRPr lang="en-US" sz="2200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cs typeface="Arial Unicode MS" panose="020B0604020202020204" pitchFamily="34" charset="-128"/>
                <a:sym typeface="Lato Bold" charset="0"/>
              </a:endParaRP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Outreach Account Manager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AODonnell@NJCleanEnergy.com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732.259.4938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endParaRPr lang="en-US" b="1" cap="all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  <a:sym typeface="Lato Bold" charset="0"/>
              </a:endParaRP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sym typeface="Lato Bold" charset="0"/>
                </a:rPr>
                <a:t>Visit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</a:t>
              </a:r>
            </a:p>
            <a:p>
              <a:pPr algn="ctr" defTabSz="647700">
                <a:spcBef>
                  <a:spcPts val="0"/>
                </a:spcBef>
                <a:spcAft>
                  <a:spcPts val="0"/>
                </a:spcAft>
              </a:pPr>
              <a:r>
                <a:rPr lang="en-US" b="1" cap="all" dirty="0">
                  <a:solidFill>
                    <a:srgbClr val="5E97AF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Newsletter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NJCleanEnergy.com/NEWSLETTER</a:t>
              </a:r>
              <a:endParaRPr lang="en-US" b="1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r>
                <a:rPr lang="en-US" b="1" cap="all" dirty="0">
                  <a:solidFill>
                    <a:srgbClr val="5E97AF"/>
                  </a:solidFill>
                  <a:latin typeface="Helvetica Condensed"/>
                </a:rPr>
                <a:t>ListservS</a:t>
              </a:r>
            </a:p>
            <a:p>
              <a:pPr algn="ctr" defTabSz="647700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5E6167"/>
                  </a:solidFill>
                  <a:latin typeface="Helvetica Condensed"/>
                  <a:ea typeface="Arial Unicode MS" panose="020B0604020202020204" pitchFamily="34" charset="-128"/>
                  <a:cs typeface="Arial Unicode MS" panose="020B0604020202020204" pitchFamily="34" charset="-128"/>
                  <a:sym typeface="Lato Bold" charset="0"/>
                </a:rPr>
                <a:t>NJCleanEnergy.com/LISTSERVS</a:t>
              </a:r>
              <a:endParaRPr lang="en-US" b="1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endParaRPr lang="en-US" dirty="0">
                <a:solidFill>
                  <a:srgbClr val="5E6167"/>
                </a:solidFill>
                <a:latin typeface="Helvetica Condensed"/>
              </a:endParaRPr>
            </a:p>
            <a:p>
              <a:pPr algn="ctr" defTabSz="647700">
                <a:spcBef>
                  <a:spcPts val="0"/>
                </a:spcBef>
              </a:pPr>
              <a:r>
                <a:rPr lang="en-US" dirty="0">
                  <a:solidFill>
                    <a:srgbClr val="5E6167"/>
                  </a:solidFill>
                  <a:latin typeface="Helvetica Condensed"/>
                </a:rPr>
                <a:t>@NJCleanEnergy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AA509D-7D20-489B-9B48-5008860C40AB}"/>
                </a:ext>
              </a:extLst>
            </p:cNvPr>
            <p:cNvGrpSpPr/>
            <p:nvPr/>
          </p:nvGrpSpPr>
          <p:grpSpPr>
            <a:xfrm>
              <a:off x="4202527" y="5323581"/>
              <a:ext cx="821674" cy="378733"/>
              <a:chOff x="4117598" y="6580794"/>
              <a:chExt cx="821674" cy="37873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556CBBD-6E6C-4CD5-8BBC-7627D4CCF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7598" y="6582917"/>
                <a:ext cx="376610" cy="376610"/>
              </a:xfrm>
              <a:prstGeom prst="rect">
                <a:avLst/>
              </a:prstGeom>
            </p:spPr>
          </p:pic>
          <p:pic>
            <p:nvPicPr>
              <p:cNvPr id="11" name="Picture 2" descr=" ">
                <a:extLst>
                  <a:ext uri="{FF2B5EF4-FFF2-40B4-BE49-F238E27FC236}">
                    <a16:creationId xmlns:a16="http://schemas.microsoft.com/office/drawing/2014/main" id="{DDE0AC61-C49E-4436-9FA7-BB594FE46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539" y="6580794"/>
                <a:ext cx="378733" cy="378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547AF8F-BE53-4DC4-8DD1-4D9ED0E88987}"/>
              </a:ext>
            </a:extLst>
          </p:cNvPr>
          <p:cNvSpPr/>
          <p:nvPr/>
        </p:nvSpPr>
        <p:spPr>
          <a:xfrm rot="899935">
            <a:off x="5988014" y="1792468"/>
            <a:ext cx="3202546" cy="1299159"/>
          </a:xfrm>
          <a:prstGeom prst="ellipse">
            <a:avLst/>
          </a:prstGeom>
          <a:solidFill>
            <a:srgbClr val="D7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</a:rPr>
              <a:t>Become a </a:t>
            </a:r>
          </a:p>
          <a:p>
            <a:pPr algn="ctr"/>
            <a:r>
              <a:rPr lang="en-US" b="1" dirty="0">
                <a:solidFill>
                  <a:srgbClr val="5E97AF"/>
                </a:solidFill>
                <a:latin typeface="Helvetica Condensed"/>
                <a:ea typeface="Arial Unicode MS" panose="020B0604020202020204" pitchFamily="34" charset="-128"/>
              </a:rPr>
              <a:t>Trade Ally: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NJCleanEnergy.com/SIGNUP</a:t>
            </a:r>
          </a:p>
        </p:txBody>
      </p:sp>
    </p:spTree>
    <p:extLst>
      <p:ext uri="{BB962C8B-B14F-4D97-AF65-F5344CB8AC3E}">
        <p14:creationId xmlns:p14="http://schemas.microsoft.com/office/powerpoint/2010/main" val="872113155"/>
      </p:ext>
    </p:extLst>
  </p:cSld>
  <p:clrMapOvr>
    <a:masterClrMapping/>
  </p:clrMapOvr>
  <p:transition advClick="0" advTm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90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569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Programs to Meet Goals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4</a:t>
            </a:fld>
            <a:endParaRPr lang="en-US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/>
        </p:nvGraphicFramePr>
        <p:xfrm>
          <a:off x="-1599437" y="1879589"/>
          <a:ext cx="4808621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AF77905-9614-440D-B9FB-76E3DB16208C}"/>
              </a:ext>
            </a:extLst>
          </p:cNvPr>
          <p:cNvGrpSpPr/>
          <p:nvPr/>
        </p:nvGrpSpPr>
        <p:grpSpPr>
          <a:xfrm>
            <a:off x="2441897" y="1394150"/>
            <a:ext cx="5379901" cy="4427398"/>
            <a:chOff x="2441897" y="1394150"/>
            <a:chExt cx="5379901" cy="442739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E7C35B-1C6B-48D5-8B6F-95FE4891A883}"/>
                </a:ext>
              </a:extLst>
            </p:cNvPr>
            <p:cNvSpPr/>
            <p:nvPr/>
          </p:nvSpPr>
          <p:spPr>
            <a:xfrm>
              <a:off x="2446619" y="4204613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35A4FC5-6CC1-4C4F-9919-A004446AFD49}"/>
                </a:ext>
              </a:extLst>
            </p:cNvPr>
            <p:cNvSpPr/>
            <p:nvPr/>
          </p:nvSpPr>
          <p:spPr>
            <a:xfrm>
              <a:off x="2446619" y="1394150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6EBB67-BF19-4055-BCCA-E689493394FD}"/>
                </a:ext>
              </a:extLst>
            </p:cNvPr>
            <p:cNvSpPr txBox="1"/>
            <p:nvPr/>
          </p:nvSpPr>
          <p:spPr>
            <a:xfrm>
              <a:off x="3117143" y="1550521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CUSTOMER Education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214050-6890-4DF3-ADB0-23896D1CF330}"/>
                </a:ext>
              </a:extLst>
            </p:cNvPr>
            <p:cNvGrpSpPr/>
            <p:nvPr/>
          </p:nvGrpSpPr>
          <p:grpSpPr>
            <a:xfrm>
              <a:off x="2446619" y="2330971"/>
              <a:ext cx="646053" cy="682075"/>
              <a:chOff x="-126640" y="2977395"/>
              <a:chExt cx="646053" cy="68207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5D5ED33-C1EF-49DA-A797-3340A8AF95E6}"/>
                  </a:ext>
                </a:extLst>
              </p:cNvPr>
              <p:cNvSpPr/>
              <p:nvPr/>
            </p:nvSpPr>
            <p:spPr>
              <a:xfrm>
                <a:off x="-126640" y="2977395"/>
                <a:ext cx="646053" cy="682075"/>
              </a:xfrm>
              <a:prstGeom prst="ellipse">
                <a:avLst/>
              </a:prstGeom>
              <a:solidFill>
                <a:srgbClr val="7EAC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Graphic 24" descr="Head with gears">
                <a:extLst>
                  <a:ext uri="{FF2B5EF4-FFF2-40B4-BE49-F238E27FC236}">
                    <a16:creationId xmlns:a16="http://schemas.microsoft.com/office/drawing/2014/main" id="{D587B90A-37BB-430A-A080-E286B5E20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26331" y="3100732"/>
                <a:ext cx="439160" cy="43916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D91437-DC5E-4F03-9B06-4336F4C7BB23}"/>
                </a:ext>
              </a:extLst>
            </p:cNvPr>
            <p:cNvSpPr txBox="1"/>
            <p:nvPr/>
          </p:nvSpPr>
          <p:spPr>
            <a:xfrm>
              <a:off x="3217341" y="2473703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ENERGY CONSERVATION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51C614-9517-4CA5-B3C0-7092E16DA2EE}"/>
                </a:ext>
              </a:extLst>
            </p:cNvPr>
            <p:cNvSpPr/>
            <p:nvPr/>
          </p:nvSpPr>
          <p:spPr>
            <a:xfrm>
              <a:off x="2446619" y="3267792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3F57B5-AB3B-42C8-B87D-A79A73138EAA}"/>
                </a:ext>
              </a:extLst>
            </p:cNvPr>
            <p:cNvSpPr txBox="1"/>
            <p:nvPr/>
          </p:nvSpPr>
          <p:spPr>
            <a:xfrm>
              <a:off x="3209184" y="3410524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ENERGY EFFICIENCY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26BD7A-7A8D-422C-910A-9400C466C00B}"/>
                </a:ext>
              </a:extLst>
            </p:cNvPr>
            <p:cNvSpPr txBox="1"/>
            <p:nvPr/>
          </p:nvSpPr>
          <p:spPr>
            <a:xfrm>
              <a:off x="3217341" y="4347345"/>
              <a:ext cx="4604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DISTRIBUTED ENERGY RESOURCES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FC455E-CFAC-48BD-955A-9101808B14FD}"/>
                </a:ext>
              </a:extLst>
            </p:cNvPr>
            <p:cNvSpPr/>
            <p:nvPr/>
          </p:nvSpPr>
          <p:spPr>
            <a:xfrm>
              <a:off x="2441897" y="5139473"/>
              <a:ext cx="646053" cy="682075"/>
            </a:xfrm>
            <a:prstGeom prst="ellipse">
              <a:avLst/>
            </a:prstGeom>
            <a:solidFill>
              <a:srgbClr val="7E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63DF7E-1E03-4C96-A76D-D27829A3176D}"/>
                </a:ext>
              </a:extLst>
            </p:cNvPr>
            <p:cNvSpPr txBox="1"/>
            <p:nvPr/>
          </p:nvSpPr>
          <p:spPr>
            <a:xfrm>
              <a:off x="3209184" y="5308455"/>
              <a:ext cx="28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cap="all" dirty="0">
                  <a:solidFill>
                    <a:schemeClr val="accent6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Renewable energy</a:t>
              </a:r>
            </a:p>
          </p:txBody>
        </p:sp>
        <p:pic>
          <p:nvPicPr>
            <p:cNvPr id="41" name="Graphic 40" descr="Sun">
              <a:extLst>
                <a:ext uri="{FF2B5EF4-FFF2-40B4-BE49-F238E27FC236}">
                  <a16:creationId xmlns:a16="http://schemas.microsoft.com/office/drawing/2014/main" id="{CEB6B561-F721-4DE7-AC6C-09F5F5E7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51686" y="5267273"/>
              <a:ext cx="426474" cy="426474"/>
            </a:xfrm>
            <a:prstGeom prst="rect">
              <a:avLst/>
            </a:prstGeom>
          </p:spPr>
        </p:pic>
        <p:pic>
          <p:nvPicPr>
            <p:cNvPr id="42" name="Graphic 41" descr="House">
              <a:extLst>
                <a:ext uri="{FF2B5EF4-FFF2-40B4-BE49-F238E27FC236}">
                  <a16:creationId xmlns:a16="http://schemas.microsoft.com/office/drawing/2014/main" id="{15ADE23D-1A07-4CE6-B452-E109C0B62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47177" y="3387871"/>
              <a:ext cx="225737" cy="225737"/>
            </a:xfrm>
            <a:prstGeom prst="rect">
              <a:avLst/>
            </a:prstGeom>
          </p:spPr>
        </p:pic>
        <p:pic>
          <p:nvPicPr>
            <p:cNvPr id="43" name="Graphic 42" descr="City">
              <a:extLst>
                <a:ext uri="{FF2B5EF4-FFF2-40B4-BE49-F238E27FC236}">
                  <a16:creationId xmlns:a16="http://schemas.microsoft.com/office/drawing/2014/main" id="{637C5A66-A071-4592-AF88-8AA427D7B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99208" y="3525808"/>
              <a:ext cx="299422" cy="299422"/>
            </a:xfrm>
            <a:prstGeom prst="rect">
              <a:avLst/>
            </a:prstGeom>
          </p:spPr>
        </p:pic>
        <p:pic>
          <p:nvPicPr>
            <p:cNvPr id="44" name="Graphic 43" descr="Teacher">
              <a:extLst>
                <a:ext uri="{FF2B5EF4-FFF2-40B4-BE49-F238E27FC236}">
                  <a16:creationId xmlns:a16="http://schemas.microsoft.com/office/drawing/2014/main" id="{33A311BC-87C8-4262-90A9-5E47B543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31218" y="1507971"/>
              <a:ext cx="467412" cy="467412"/>
            </a:xfrm>
            <a:prstGeom prst="rect">
              <a:avLst/>
            </a:prstGeom>
          </p:spPr>
        </p:pic>
        <p:pic>
          <p:nvPicPr>
            <p:cNvPr id="15" name="Graphic 14" descr="Chevron arrows">
              <a:extLst>
                <a:ext uri="{FF2B5EF4-FFF2-40B4-BE49-F238E27FC236}">
                  <a16:creationId xmlns:a16="http://schemas.microsoft.com/office/drawing/2014/main" id="{DD441CAF-A5F6-4086-8CA3-0B9743BF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525219" y="4293978"/>
              <a:ext cx="497252" cy="497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919965"/>
      </p:ext>
    </p:extLst>
  </p:cSld>
  <p:clrMapOvr>
    <a:masterClrMapping/>
  </p:clrMapOvr>
  <p:transition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E6167"/>
                </a:solidFill>
              </a:rPr>
              <a:t>Program highlights</a:t>
            </a:r>
          </a:p>
        </p:txBody>
      </p:sp>
    </p:spTree>
    <p:extLst>
      <p:ext uri="{BB962C8B-B14F-4D97-AF65-F5344CB8AC3E}">
        <p14:creationId xmlns:p14="http://schemas.microsoft.com/office/powerpoint/2010/main" val="28854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BE0C579-B0DA-4FAB-BEE3-030787661691}"/>
              </a:ext>
            </a:extLst>
          </p:cNvPr>
          <p:cNvGrpSpPr/>
          <p:nvPr/>
        </p:nvGrpSpPr>
        <p:grpSpPr>
          <a:xfrm>
            <a:off x="943455" y="2579395"/>
            <a:ext cx="8200655" cy="2414633"/>
            <a:chOff x="934124" y="2532740"/>
            <a:chExt cx="8200655" cy="2414633"/>
          </a:xfrm>
        </p:grpSpPr>
        <p:sp>
          <p:nvSpPr>
            <p:cNvPr id="28" name="Arrow: Pentagon 6">
              <a:extLst>
                <a:ext uri="{FF2B5EF4-FFF2-40B4-BE49-F238E27FC236}">
                  <a16:creationId xmlns:a16="http://schemas.microsoft.com/office/drawing/2014/main" id="{D622E0F7-9943-40C3-865B-6788CD4DC9D7}"/>
                </a:ext>
              </a:extLst>
            </p:cNvPr>
            <p:cNvSpPr txBox="1"/>
            <p:nvPr/>
          </p:nvSpPr>
          <p:spPr>
            <a:xfrm>
              <a:off x="3099984" y="3128628"/>
              <a:ext cx="6034795" cy="1251523"/>
            </a:xfrm>
            <a:prstGeom prst="rect">
              <a:avLst/>
            </a:prstGeom>
            <a:solidFill>
              <a:srgbClr val="C4DE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235" tIns="91440" rIns="170688" bIns="91440" numCol="1" spcCol="1270" anchor="ctr" anchorCtr="0">
              <a:noAutofit/>
            </a:bodyPr>
            <a:lstStyle/>
            <a:p>
              <a:pPr lvl="1"/>
              <a:r>
                <a:rPr lang="en-US" sz="2400" b="1" dirty="0">
                  <a:solidFill>
                    <a:srgbClr val="5E6167"/>
                  </a:solidFill>
                  <a:latin typeface="Helvetica Condensed"/>
                  <a:ea typeface="Helvetica Neue" panose="02000206000000020004" pitchFamily="2"/>
                </a:rPr>
                <a:t>Energy Savings </a:t>
              </a:r>
              <a:r>
                <a:rPr lang="en-US" sz="2400" dirty="0">
                  <a:solidFill>
                    <a:srgbClr val="5E6167"/>
                  </a:solidFill>
                  <a:latin typeface="Helvetica Condensed"/>
                  <a:ea typeface="Helvetica Neue" panose="02000206000000020004" pitchFamily="2"/>
                </a:rPr>
                <a:t>are delivered through electric, gas, oil, other efficiencies and generation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E84B34-314A-48A1-8E05-A3F23EDD1749}"/>
                </a:ext>
              </a:extLst>
            </p:cNvPr>
            <p:cNvSpPr/>
            <p:nvPr/>
          </p:nvSpPr>
          <p:spPr>
            <a:xfrm>
              <a:off x="934124" y="2532740"/>
              <a:ext cx="2399878" cy="24146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 descr="Fire">
              <a:extLst>
                <a:ext uri="{FF2B5EF4-FFF2-40B4-BE49-F238E27FC236}">
                  <a16:creationId xmlns:a16="http://schemas.microsoft.com/office/drawing/2014/main" id="{8E6669A0-937F-4D78-9CB2-6D1849EE2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96721" y="3366044"/>
              <a:ext cx="704259" cy="704259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Program Performance…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6</a:t>
            </a:fld>
            <a:endParaRPr lang="en-US" dirty="0"/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/>
        </p:nvGraphicFramePr>
        <p:xfrm>
          <a:off x="-710539" y="1250950"/>
          <a:ext cx="4800600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/>
        </p:nvGraphicFramePr>
        <p:xfrm>
          <a:off x="-1178612" y="2319719"/>
          <a:ext cx="4800600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6005C65-2BCD-4C0E-80B0-0EF5B76822B6}"/>
              </a:ext>
            </a:extLst>
          </p:cNvPr>
          <p:cNvSpPr txBox="1"/>
          <p:nvPr/>
        </p:nvSpPr>
        <p:spPr>
          <a:xfrm>
            <a:off x="8221524" y="896095"/>
            <a:ext cx="91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FY19 data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D62E073-9C8E-4A2D-A18D-9BF58EE0739C}"/>
              </a:ext>
            </a:extLst>
          </p:cNvPr>
          <p:cNvSpPr/>
          <p:nvPr/>
        </p:nvSpPr>
        <p:spPr>
          <a:xfrm rot="10800000">
            <a:off x="354629" y="3111126"/>
            <a:ext cx="8194222" cy="68991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083BC479-6AD5-4C34-8F0B-C754F15BF802}"/>
              </a:ext>
            </a:extLst>
          </p:cNvPr>
          <p:cNvSpPr/>
          <p:nvPr/>
        </p:nvSpPr>
        <p:spPr>
          <a:xfrm rot="10800000">
            <a:off x="559159" y="1890224"/>
            <a:ext cx="8194222" cy="68991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3D3EB5-2AB7-4C8D-85AC-3285076471AE}"/>
              </a:ext>
            </a:extLst>
          </p:cNvPr>
          <p:cNvGrpSpPr/>
          <p:nvPr/>
        </p:nvGrpSpPr>
        <p:grpSpPr>
          <a:xfrm>
            <a:off x="539562" y="1781619"/>
            <a:ext cx="8604438" cy="910174"/>
            <a:chOff x="539562" y="1781619"/>
            <a:chExt cx="8604438" cy="910174"/>
          </a:xfrm>
        </p:grpSpPr>
        <p:sp>
          <p:nvSpPr>
            <p:cNvPr id="24" name="Arrow: Pentagon 4">
              <a:extLst>
                <a:ext uri="{FF2B5EF4-FFF2-40B4-BE49-F238E27FC236}">
                  <a16:creationId xmlns:a16="http://schemas.microsoft.com/office/drawing/2014/main" id="{25467B98-690C-488B-B3D4-6A1E6E211721}"/>
                </a:ext>
              </a:extLst>
            </p:cNvPr>
            <p:cNvSpPr txBox="1"/>
            <p:nvPr/>
          </p:nvSpPr>
          <p:spPr>
            <a:xfrm>
              <a:off x="1180730" y="1884354"/>
              <a:ext cx="7963270" cy="689917"/>
            </a:xfrm>
            <a:prstGeom prst="rect">
              <a:avLst/>
            </a:prstGeom>
            <a:solidFill>
              <a:srgbClr val="147BD1">
                <a:alpha val="2500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235" tIns="91440" rIns="170688" bIns="91440" numCol="1" spcCol="1270" anchor="ctr" anchorCtr="0">
              <a:noAutofit/>
            </a:bodyPr>
            <a:lstStyle/>
            <a:p>
              <a:pPr lvl="1"/>
              <a:r>
                <a:rPr lang="en-US" sz="2400" b="1" dirty="0">
                  <a:solidFill>
                    <a:srgbClr val="5E6167"/>
                  </a:solidFill>
                  <a:latin typeface="Helvetica Condensed"/>
                  <a:ea typeface="Helvetica Neue" panose="02000206000000020004" pitchFamily="2"/>
                </a:rPr>
                <a:t>131,000+ </a:t>
              </a:r>
              <a:r>
                <a:rPr lang="en-US" sz="2400" dirty="0">
                  <a:solidFill>
                    <a:srgbClr val="5E6167"/>
                  </a:solidFill>
                  <a:latin typeface="Helvetica Condensed"/>
                  <a:ea typeface="Helvetica Neue" panose="02000206000000020004" pitchFamily="2"/>
                </a:rPr>
                <a:t>applications processed in FY19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612E0C2-C9D6-42AE-A71B-4899BF2DF3B3}"/>
                </a:ext>
              </a:extLst>
            </p:cNvPr>
            <p:cNvGrpSpPr/>
            <p:nvPr/>
          </p:nvGrpSpPr>
          <p:grpSpPr>
            <a:xfrm>
              <a:off x="539562" y="1781619"/>
              <a:ext cx="910174" cy="910174"/>
              <a:chOff x="539562" y="1781619"/>
              <a:chExt cx="910174" cy="91017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3B4778D-CCCC-435F-9942-85EE2A823C0C}"/>
                  </a:ext>
                </a:extLst>
              </p:cNvPr>
              <p:cNvSpPr/>
              <p:nvPr/>
            </p:nvSpPr>
            <p:spPr>
              <a:xfrm>
                <a:off x="539562" y="1781619"/>
                <a:ext cx="910174" cy="910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BEAE7FB-1237-4FF4-B5FF-EC152B976040}"/>
                  </a:ext>
                </a:extLst>
              </p:cNvPr>
              <p:cNvSpPr/>
              <p:nvPr/>
            </p:nvSpPr>
            <p:spPr>
              <a:xfrm>
                <a:off x="814351" y="1965570"/>
                <a:ext cx="551394" cy="516174"/>
              </a:xfrm>
              <a:prstGeom prst="ellipse">
                <a:avLst/>
              </a:prstGeom>
              <a:blipFill>
                <a:blip r:embed="rId7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9000" r="-9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F4E627-6B22-4A6A-93F6-6DE0F84097C7}"/>
              </a:ext>
            </a:extLst>
          </p:cNvPr>
          <p:cNvGrpSpPr/>
          <p:nvPr/>
        </p:nvGrpSpPr>
        <p:grpSpPr>
          <a:xfrm>
            <a:off x="539562" y="4921225"/>
            <a:ext cx="8604437" cy="910174"/>
            <a:chOff x="539562" y="4921225"/>
            <a:chExt cx="8604437" cy="91017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EF1C583-9FD8-44C8-892E-3641238201A5}"/>
                </a:ext>
              </a:extLst>
            </p:cNvPr>
            <p:cNvGrpSpPr/>
            <p:nvPr/>
          </p:nvGrpSpPr>
          <p:grpSpPr>
            <a:xfrm>
              <a:off x="559158" y="5002141"/>
              <a:ext cx="8584841" cy="711743"/>
              <a:chOff x="470768" y="3024159"/>
              <a:chExt cx="7107633" cy="711743"/>
            </a:xfrm>
            <a:solidFill>
              <a:srgbClr val="5E97AF"/>
            </a:solidFill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id="{56A69144-F153-4D25-A377-A228C3F9609B}"/>
                  </a:ext>
                </a:extLst>
              </p:cNvPr>
              <p:cNvSpPr/>
              <p:nvPr/>
            </p:nvSpPr>
            <p:spPr>
              <a:xfrm rot="10800000">
                <a:off x="470768" y="3024159"/>
                <a:ext cx="7107633" cy="689917"/>
              </a:xfrm>
              <a:prstGeom prst="homePlate">
                <a:avLst/>
              </a:pr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Arrow: Pentagon 8">
                <a:extLst>
                  <a:ext uri="{FF2B5EF4-FFF2-40B4-BE49-F238E27FC236}">
                    <a16:creationId xmlns:a16="http://schemas.microsoft.com/office/drawing/2014/main" id="{0CE247B9-99D0-45EF-894B-9A299F5F1DA1}"/>
                  </a:ext>
                </a:extLst>
              </p:cNvPr>
              <p:cNvSpPr txBox="1"/>
              <p:nvPr/>
            </p:nvSpPr>
            <p:spPr>
              <a:xfrm>
                <a:off x="985385" y="3045985"/>
                <a:ext cx="6593016" cy="689917"/>
              </a:xfrm>
              <a:prstGeom prst="rect">
                <a:avLst/>
              </a:prstGeom>
              <a:solidFill>
                <a:srgbClr val="C4DEF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lvl="1"/>
                <a:r>
                  <a:rPr lang="en-US" sz="2400" b="1" dirty="0">
                    <a:solidFill>
                      <a:srgbClr val="5E6167"/>
                    </a:solidFill>
                    <a:latin typeface="Helvetica Condensed"/>
                    <a:ea typeface="Helvetica Neue" panose="02000206000000020004" pitchFamily="2"/>
                  </a:rPr>
                  <a:t>$136,000,000+ </a:t>
                </a:r>
                <a:r>
                  <a:rPr lang="en-US" sz="2400" dirty="0">
                    <a:solidFill>
                      <a:srgbClr val="5E6167"/>
                    </a:solidFill>
                    <a:latin typeface="Helvetica Condensed"/>
                    <a:ea typeface="Helvetica Neue" panose="02000206000000020004" pitchFamily="2"/>
                  </a:rPr>
                  <a:t>incentives paid in FY19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FC838A-91C5-48EB-A301-AF5365CD0560}"/>
                </a:ext>
              </a:extLst>
            </p:cNvPr>
            <p:cNvGrpSpPr/>
            <p:nvPr/>
          </p:nvGrpSpPr>
          <p:grpSpPr>
            <a:xfrm>
              <a:off x="539562" y="4921225"/>
              <a:ext cx="910174" cy="910174"/>
              <a:chOff x="539562" y="4921225"/>
              <a:chExt cx="910174" cy="91017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E623C3D-B757-43D8-A195-BA9A8ECADA6F}"/>
                  </a:ext>
                </a:extLst>
              </p:cNvPr>
              <p:cNvSpPr/>
              <p:nvPr/>
            </p:nvSpPr>
            <p:spPr>
              <a:xfrm>
                <a:off x="539562" y="4921225"/>
                <a:ext cx="910174" cy="910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Graphic 38" descr="Coins">
                <a:extLst>
                  <a:ext uri="{FF2B5EF4-FFF2-40B4-BE49-F238E27FC236}">
                    <a16:creationId xmlns:a16="http://schemas.microsoft.com/office/drawing/2014/main" id="{1AE6B49B-92EB-43FA-9FE4-397615B57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6881" y="5078452"/>
                <a:ext cx="565612" cy="565612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309743"/>
              </p:ext>
            </p:extLst>
          </p:nvPr>
        </p:nvGraphicFramePr>
        <p:xfrm>
          <a:off x="-781947" y="2370998"/>
          <a:ext cx="4808621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DF4CA67-5405-4FB3-9C1B-D27A5B885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883793"/>
              </p:ext>
            </p:extLst>
          </p:nvPr>
        </p:nvGraphicFramePr>
        <p:xfrm>
          <a:off x="-768792" y="2615341"/>
          <a:ext cx="4808621" cy="300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631FE22-D87F-4C29-9D6B-87088A8F81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86470" y="2790992"/>
            <a:ext cx="4726299" cy="26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80205"/>
      </p:ext>
    </p:extLst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63716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…Brings Real-World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F250CE-6F22-439B-BA46-3D5F31C86C63}"/>
              </a:ext>
            </a:extLst>
          </p:cNvPr>
          <p:cNvGrpSpPr/>
          <p:nvPr/>
        </p:nvGrpSpPr>
        <p:grpSpPr>
          <a:xfrm>
            <a:off x="549936" y="2173045"/>
            <a:ext cx="8584842" cy="3404813"/>
            <a:chOff x="559158" y="1769635"/>
            <a:chExt cx="8584842" cy="34048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808619-A37B-4BAA-8C01-A1B21AB29729}"/>
                </a:ext>
              </a:extLst>
            </p:cNvPr>
            <p:cNvGrpSpPr/>
            <p:nvPr/>
          </p:nvGrpSpPr>
          <p:grpSpPr>
            <a:xfrm>
              <a:off x="559159" y="1884354"/>
              <a:ext cx="8584841" cy="695787"/>
              <a:chOff x="470768" y="211812"/>
              <a:chExt cx="7446454" cy="695787"/>
            </a:xfrm>
            <a:solidFill>
              <a:srgbClr val="5E97AF"/>
            </a:solidFill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F1B80173-64D6-4CDD-9A22-3B0FF3BD3EE0}"/>
                  </a:ext>
                </a:extLst>
              </p:cNvPr>
              <p:cNvSpPr/>
              <p:nvPr/>
            </p:nvSpPr>
            <p:spPr>
              <a:xfrm rot="10800000">
                <a:off x="470768" y="217682"/>
                <a:ext cx="7107633" cy="689917"/>
              </a:xfrm>
              <a:prstGeom prst="homePlat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Arrow: Pentagon 4">
                <a:extLst>
                  <a:ext uri="{FF2B5EF4-FFF2-40B4-BE49-F238E27FC236}">
                    <a16:creationId xmlns:a16="http://schemas.microsoft.com/office/drawing/2014/main" id="{39A5A643-F14A-46C1-AB77-888C71A248D1}"/>
                  </a:ext>
                </a:extLst>
              </p:cNvPr>
              <p:cNvSpPr txBox="1"/>
              <p:nvPr/>
            </p:nvSpPr>
            <p:spPr>
              <a:xfrm>
                <a:off x="1009916" y="211812"/>
                <a:ext cx="6907306" cy="689917"/>
              </a:xfrm>
              <a:prstGeom prst="rect">
                <a:avLst/>
              </a:prstGeom>
              <a:solidFill>
                <a:srgbClr val="147BD1">
                  <a:alpha val="2500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lvl="1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300" b="1" dirty="0">
                    <a:solidFill>
                      <a:srgbClr val="5E6167"/>
                    </a:solidFill>
                    <a:latin typeface="Helvetica Condensed"/>
                  </a:rPr>
                  <a:t>96,000+</a:t>
                </a:r>
                <a:r>
                  <a:rPr lang="en-US" sz="2300" dirty="0">
                    <a:solidFill>
                      <a:srgbClr val="5E6167"/>
                    </a:solidFill>
                    <a:latin typeface="Helvetica Condensed"/>
                  </a:rPr>
                  <a:t> cars removed</a:t>
                </a: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D28CA36-D373-4EB9-8E52-14A013588EF7}"/>
                </a:ext>
              </a:extLst>
            </p:cNvPr>
            <p:cNvSpPr/>
            <p:nvPr/>
          </p:nvSpPr>
          <p:spPr>
            <a:xfrm>
              <a:off x="559158" y="1769635"/>
              <a:ext cx="910174" cy="910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4B255E-7B90-4321-91C5-945D056A287B}"/>
                </a:ext>
              </a:extLst>
            </p:cNvPr>
            <p:cNvGrpSpPr/>
            <p:nvPr/>
          </p:nvGrpSpPr>
          <p:grpSpPr>
            <a:xfrm>
              <a:off x="559159" y="3105825"/>
              <a:ext cx="8584841" cy="707420"/>
              <a:chOff x="470768" y="1593082"/>
              <a:chExt cx="7446454" cy="707420"/>
            </a:xfrm>
            <a:solidFill>
              <a:srgbClr val="5E97AF"/>
            </a:solidFill>
          </p:grpSpPr>
          <p:sp>
            <p:nvSpPr>
              <p:cNvPr id="28" name="Arrow: Pentagon 27">
                <a:extLst>
                  <a:ext uri="{FF2B5EF4-FFF2-40B4-BE49-F238E27FC236}">
                    <a16:creationId xmlns:a16="http://schemas.microsoft.com/office/drawing/2014/main" id="{3785B6CE-8442-46FE-AEC6-8CFCA3BFABF6}"/>
                  </a:ext>
                </a:extLst>
              </p:cNvPr>
              <p:cNvSpPr/>
              <p:nvPr/>
            </p:nvSpPr>
            <p:spPr>
              <a:xfrm rot="10800000">
                <a:off x="470768" y="1593082"/>
                <a:ext cx="7107633" cy="689917"/>
              </a:xfrm>
              <a:prstGeom prst="homePlat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Arrow: Pentagon 6">
                <a:extLst>
                  <a:ext uri="{FF2B5EF4-FFF2-40B4-BE49-F238E27FC236}">
                    <a16:creationId xmlns:a16="http://schemas.microsoft.com/office/drawing/2014/main" id="{882EF3C1-8F91-4A25-B1A1-9B5D5E88E83E}"/>
                  </a:ext>
                </a:extLst>
              </p:cNvPr>
              <p:cNvSpPr txBox="1"/>
              <p:nvPr/>
            </p:nvSpPr>
            <p:spPr>
              <a:xfrm>
                <a:off x="834641" y="1610585"/>
                <a:ext cx="7082581" cy="689917"/>
              </a:xfrm>
              <a:prstGeom prst="rect">
                <a:avLst/>
              </a:prstGeom>
              <a:solidFill>
                <a:srgbClr val="C4DEF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marL="685800" lvl="2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5E6167"/>
                    </a:solidFill>
                    <a:latin typeface="Helvetica Condensed"/>
                  </a:rPr>
                  <a:t>7,400,000+ </a:t>
                </a:r>
                <a:r>
                  <a:rPr lang="en-US" sz="2400" dirty="0">
                    <a:solidFill>
                      <a:srgbClr val="5E6167"/>
                    </a:solidFill>
                    <a:latin typeface="Helvetica Condensed"/>
                  </a:rPr>
                  <a:t>trees planted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04C1AAF-64D3-4F80-8F3F-6EE1BD4896A7}"/>
                </a:ext>
              </a:extLst>
            </p:cNvPr>
            <p:cNvGrpSpPr/>
            <p:nvPr/>
          </p:nvGrpSpPr>
          <p:grpSpPr>
            <a:xfrm>
              <a:off x="559158" y="4359348"/>
              <a:ext cx="8584841" cy="711743"/>
              <a:chOff x="470768" y="3024159"/>
              <a:chExt cx="7107633" cy="711743"/>
            </a:xfrm>
            <a:solidFill>
              <a:srgbClr val="5E97AF"/>
            </a:solidFill>
          </p:grpSpPr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6B8622D9-1FF5-4809-8990-EC0948E4F34C}"/>
                  </a:ext>
                </a:extLst>
              </p:cNvPr>
              <p:cNvSpPr/>
              <p:nvPr/>
            </p:nvSpPr>
            <p:spPr>
              <a:xfrm rot="10800000">
                <a:off x="470768" y="3024159"/>
                <a:ext cx="7107633" cy="689917"/>
              </a:xfrm>
              <a:prstGeom prst="homePlat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Arrow: Pentagon 8">
                <a:extLst>
                  <a:ext uri="{FF2B5EF4-FFF2-40B4-BE49-F238E27FC236}">
                    <a16:creationId xmlns:a16="http://schemas.microsoft.com/office/drawing/2014/main" id="{E9860655-AF01-49B9-98AE-D45A2E936112}"/>
                  </a:ext>
                </a:extLst>
              </p:cNvPr>
              <p:cNvSpPr txBox="1"/>
              <p:nvPr/>
            </p:nvSpPr>
            <p:spPr>
              <a:xfrm>
                <a:off x="643247" y="3045985"/>
                <a:ext cx="6935154" cy="689917"/>
              </a:xfrm>
              <a:prstGeom prst="rect">
                <a:avLst/>
              </a:prstGeom>
              <a:solidFill>
                <a:srgbClr val="C4DEF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235" tIns="91440" rIns="170688" bIns="91440" numCol="1" spcCol="1270" anchor="ctr" anchorCtr="0">
                <a:noAutofit/>
              </a:bodyPr>
              <a:lstStyle/>
              <a:p>
                <a:pPr lvl="2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400" b="1" dirty="0">
                    <a:solidFill>
                      <a:srgbClr val="5E6167"/>
                    </a:solidFill>
                    <a:latin typeface="Helvetica Condensed"/>
                  </a:rPr>
                  <a:t> 452,616 </a:t>
                </a:r>
                <a:r>
                  <a:rPr lang="en-US" sz="2400" dirty="0">
                    <a:solidFill>
                      <a:srgbClr val="5E6167"/>
                    </a:solidFill>
                    <a:latin typeface="Helvetica Condensed"/>
                  </a:rPr>
                  <a:t>metric tons greenhouse gases eliminated</a:t>
                </a: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DFECDCB-9BD2-4677-9B8E-AD02C7ACC0B7}"/>
                </a:ext>
              </a:extLst>
            </p:cNvPr>
            <p:cNvSpPr/>
            <p:nvPr/>
          </p:nvSpPr>
          <p:spPr>
            <a:xfrm>
              <a:off x="641751" y="3067383"/>
              <a:ext cx="819137" cy="819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21447E0-CDD1-4284-AF98-2D2459747658}"/>
                </a:ext>
              </a:extLst>
            </p:cNvPr>
            <p:cNvSpPr/>
            <p:nvPr/>
          </p:nvSpPr>
          <p:spPr>
            <a:xfrm>
              <a:off x="586226" y="4264274"/>
              <a:ext cx="910174" cy="9101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C30E0A-C0FD-4EC4-BE6F-795488F8F85F}"/>
                </a:ext>
              </a:extLst>
            </p:cNvPr>
            <p:cNvSpPr/>
            <p:nvPr/>
          </p:nvSpPr>
          <p:spPr>
            <a:xfrm>
              <a:off x="742271" y="1877731"/>
              <a:ext cx="665209" cy="665209"/>
            </a:xfrm>
            <a:prstGeom prst="ellipse">
              <a:avLst/>
            </a:prstGeom>
            <a:blipFill>
              <a:blip r:embed="rId3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6418E2-3D3C-4C7F-8909-3C7EB0E3F332}"/>
                </a:ext>
              </a:extLst>
            </p:cNvPr>
            <p:cNvSpPr/>
            <p:nvPr/>
          </p:nvSpPr>
          <p:spPr>
            <a:xfrm>
              <a:off x="814999" y="4396686"/>
              <a:ext cx="615241" cy="615241"/>
            </a:xfrm>
            <a:prstGeom prst="ellipse">
              <a:avLst/>
            </a:prstGeom>
            <a:blipFill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7" name="Graphic 36" descr="Deciduous tree">
              <a:extLst>
                <a:ext uri="{FF2B5EF4-FFF2-40B4-BE49-F238E27FC236}">
                  <a16:creationId xmlns:a16="http://schemas.microsoft.com/office/drawing/2014/main" id="{03A6C4E7-BC7D-4D04-8771-F2FAB12A6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4999" y="3181769"/>
              <a:ext cx="590365" cy="59036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C3768B5-C49D-4809-A9A2-BC0865025940}"/>
              </a:ext>
            </a:extLst>
          </p:cNvPr>
          <p:cNvSpPr txBox="1"/>
          <p:nvPr/>
        </p:nvSpPr>
        <p:spPr>
          <a:xfrm>
            <a:off x="8221524" y="896095"/>
            <a:ext cx="91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FY19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162" y="1482352"/>
            <a:ext cx="7972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5E6167"/>
                </a:solidFill>
                <a:latin typeface="Helvetica Condensed"/>
                <a:ea typeface="Arial Unicode MS" panose="020B0604020202020204" pitchFamily="34" charset="-128"/>
              </a:rPr>
              <a:t>Clean Energy Programs eliminated enough CO</a:t>
            </a:r>
            <a:r>
              <a:rPr lang="en-US" sz="2200" baseline="-25000" dirty="0">
                <a:solidFill>
                  <a:srgbClr val="5E6167"/>
                </a:solidFill>
                <a:latin typeface="Helvetica Condensed"/>
                <a:ea typeface="Arial Unicode MS" panose="020B0604020202020204" pitchFamily="34" charset="-128"/>
              </a:rPr>
              <a:t>2</a:t>
            </a:r>
            <a:r>
              <a:rPr lang="en-US" sz="2200" dirty="0">
                <a:solidFill>
                  <a:srgbClr val="5E6167"/>
                </a:solidFill>
                <a:latin typeface="Helvetica Condensed"/>
                <a:ea typeface="Arial Unicode MS" panose="020B0604020202020204" pitchFamily="34" charset="-128"/>
              </a:rPr>
              <a:t> to equate to: </a:t>
            </a:r>
          </a:p>
        </p:txBody>
      </p:sp>
    </p:spTree>
    <p:extLst>
      <p:ext uri="{BB962C8B-B14F-4D97-AF65-F5344CB8AC3E}">
        <p14:creationId xmlns:p14="http://schemas.microsoft.com/office/powerpoint/2010/main" val="3973195320"/>
      </p:ext>
    </p:extLst>
  </p:cSld>
  <p:clrMapOvr>
    <a:masterClrMapping/>
  </p:clrMapOvr>
  <p:transition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2597" y="351027"/>
            <a:ext cx="7785849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dirty="0"/>
              <a:t>NJCEP Portfolio of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9C8B66E-3456-42F5-AD10-E71B5EA71641}" type="slidenum">
              <a:rPr lang="en-US" smtClean="0"/>
              <a:pPr algn="r"/>
              <a:t>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B2B0BD-6BC5-490A-9591-B72A60E5E4A2}"/>
              </a:ext>
            </a:extLst>
          </p:cNvPr>
          <p:cNvGrpSpPr/>
          <p:nvPr/>
        </p:nvGrpSpPr>
        <p:grpSpPr>
          <a:xfrm>
            <a:off x="576226" y="1538981"/>
            <a:ext cx="7939124" cy="4184679"/>
            <a:chOff x="576226" y="1538981"/>
            <a:chExt cx="7939124" cy="41846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71B40B-D677-4370-B1EA-BDD1F8731883}"/>
                </a:ext>
              </a:extLst>
            </p:cNvPr>
            <p:cNvGrpSpPr/>
            <p:nvPr/>
          </p:nvGrpSpPr>
          <p:grpSpPr>
            <a:xfrm>
              <a:off x="5442878" y="2266542"/>
              <a:ext cx="1444752" cy="3457118"/>
              <a:chOff x="5421691" y="2266542"/>
              <a:chExt cx="1444752" cy="345711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576E8D-0AF3-4B42-AF6D-EC10C96B4EEE}"/>
                  </a:ext>
                </a:extLst>
              </p:cNvPr>
              <p:cNvSpPr txBox="1"/>
              <p:nvPr/>
            </p:nvSpPr>
            <p:spPr>
              <a:xfrm>
                <a:off x="5421691" y="2266542"/>
                <a:ext cx="1444752" cy="3457118"/>
              </a:xfrm>
              <a:prstGeom prst="rect">
                <a:avLst/>
              </a:pr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Combined Heat &amp; Power – Fuel Cells</a:t>
                </a: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Microgrid Development</a:t>
                </a:r>
                <a:endParaRPr lang="en-US" sz="12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Battery Storage*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Electric Vehicles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endParaRPr lang="en-US" sz="12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</p:txBody>
          </p:sp>
          <p:pic>
            <p:nvPicPr>
              <p:cNvPr id="14" name="Graphic 13" descr="Cheers">
                <a:extLst>
                  <a:ext uri="{FF2B5EF4-FFF2-40B4-BE49-F238E27FC236}">
                    <a16:creationId xmlns:a16="http://schemas.microsoft.com/office/drawing/2014/main" id="{35ED5906-9D58-436B-A656-7ED3E93BB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867" y="470357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18A79E-99A0-4D3F-B10E-C24A9203A354}"/>
                </a:ext>
              </a:extLst>
            </p:cNvPr>
            <p:cNvGrpSpPr/>
            <p:nvPr/>
          </p:nvGrpSpPr>
          <p:grpSpPr>
            <a:xfrm>
              <a:off x="2206481" y="2246596"/>
              <a:ext cx="1444752" cy="3457118"/>
              <a:chOff x="2179781" y="2246596"/>
              <a:chExt cx="1444752" cy="345711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DA0653D-2DF2-4BA4-9071-16AAB6CBC5C1}"/>
                  </a:ext>
                </a:extLst>
              </p:cNvPr>
              <p:cNvSpPr txBox="1"/>
              <p:nvPr/>
            </p:nvSpPr>
            <p:spPr>
              <a:xfrm>
                <a:off x="2179781" y="2246596"/>
                <a:ext cx="1444752" cy="3457118"/>
              </a:xfrm>
              <a:prstGeom prst="rect">
                <a:avLst/>
              </a:prstGeom>
              <a:solidFill>
                <a:srgbClr val="77C19A">
                  <a:alpha val="30000"/>
                </a:srgbClr>
              </a:solidFill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Community Energy Grants </a:t>
                </a: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State Facility Initiatives</a:t>
                </a: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R&amp;D Energy Tech Hub</a:t>
                </a:r>
                <a:r>
                  <a:rPr lang="en-US" sz="1200" i="1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*</a:t>
                </a:r>
                <a:endParaRPr lang="en-US" sz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Workforce Development*</a:t>
                </a:r>
              </a:p>
            </p:txBody>
          </p:sp>
          <p:pic>
            <p:nvPicPr>
              <p:cNvPr id="15" name="Graphic 14" descr="Group brainstorm">
                <a:extLst>
                  <a:ext uri="{FF2B5EF4-FFF2-40B4-BE49-F238E27FC236}">
                    <a16:creationId xmlns:a16="http://schemas.microsoft.com/office/drawing/2014/main" id="{D06509D6-B62F-4B0A-A6D8-5889D7E3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44957" y="469775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B15776-6034-4B94-8C1F-03F901AF5346}"/>
                </a:ext>
              </a:extLst>
            </p:cNvPr>
            <p:cNvGrpSpPr/>
            <p:nvPr/>
          </p:nvGrpSpPr>
          <p:grpSpPr>
            <a:xfrm>
              <a:off x="3828274" y="2246596"/>
              <a:ext cx="1444752" cy="3457118"/>
              <a:chOff x="3799957" y="2246596"/>
              <a:chExt cx="1444752" cy="345711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2FB081-2163-46ED-A53F-637AB6116249}"/>
                  </a:ext>
                </a:extLst>
              </p:cNvPr>
              <p:cNvSpPr txBox="1"/>
              <p:nvPr/>
            </p:nvSpPr>
            <p:spPr>
              <a:xfrm>
                <a:off x="3799957" y="2246596"/>
                <a:ext cx="1444752" cy="3457118"/>
              </a:xfrm>
              <a:prstGeom prst="rect">
                <a:avLst/>
              </a:prstGeom>
              <a:solidFill>
                <a:srgbClr val="006C82">
                  <a:alpha val="20000"/>
                </a:srgbClr>
              </a:solidFill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Energy Audits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Energy </a:t>
                </a: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</a:t>
                </a: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fficiency Incentives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Trade Allies</a:t>
                </a:r>
              </a:p>
            </p:txBody>
          </p:sp>
          <p:pic>
            <p:nvPicPr>
              <p:cNvPr id="16" name="Graphic 15" descr="City">
                <a:extLst>
                  <a:ext uri="{FF2B5EF4-FFF2-40B4-BE49-F238E27FC236}">
                    <a16:creationId xmlns:a16="http://schemas.microsoft.com/office/drawing/2014/main" id="{C8329983-5D86-448D-9488-F958EBF02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50754" y="478027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97CCD7-E7F7-4345-AC12-573F22E66B2D}"/>
                </a:ext>
              </a:extLst>
            </p:cNvPr>
            <p:cNvGrpSpPr/>
            <p:nvPr/>
          </p:nvGrpSpPr>
          <p:grpSpPr>
            <a:xfrm>
              <a:off x="7066998" y="2246596"/>
              <a:ext cx="1448352" cy="3457118"/>
              <a:chOff x="7066998" y="2246596"/>
              <a:chExt cx="1448352" cy="345711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2F1FB87-4302-4478-BBEC-6B65C22538E5}"/>
                  </a:ext>
                </a:extLst>
              </p:cNvPr>
              <p:cNvSpPr txBox="1"/>
              <p:nvPr/>
            </p:nvSpPr>
            <p:spPr>
              <a:xfrm>
                <a:off x="7066998" y="2246596"/>
                <a:ext cx="1448352" cy="3457118"/>
              </a:xfrm>
              <a:prstGeom prst="rect">
                <a:avLst/>
              </a:prstGeom>
              <a:solidFill>
                <a:srgbClr val="5E97AF">
                  <a:alpha val="20000"/>
                </a:srgbClr>
              </a:solidFill>
            </p:spPr>
            <p:style>
              <a:lnRef idx="2">
                <a:schemeClr val="accent6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New Construction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Existing Homes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Energy Efficient Products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Trade Allies</a:t>
                </a:r>
                <a:endParaRPr lang="en-US" sz="12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</p:txBody>
          </p:sp>
          <p:pic>
            <p:nvPicPr>
              <p:cNvPr id="17" name="Graphic 16" descr="House">
                <a:extLst>
                  <a:ext uri="{FF2B5EF4-FFF2-40B4-BE49-F238E27FC236}">
                    <a16:creationId xmlns:a16="http://schemas.microsoft.com/office/drawing/2014/main" id="{69A32116-9D5E-4EA3-9437-00ED78573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316001" y="469775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E6B2C7-F18F-4BDE-92CD-1D0DC87FE1C1}"/>
                </a:ext>
              </a:extLst>
            </p:cNvPr>
            <p:cNvSpPr txBox="1"/>
            <p:nvPr/>
          </p:nvSpPr>
          <p:spPr>
            <a:xfrm>
              <a:off x="576226" y="1538981"/>
              <a:ext cx="1447667" cy="640080"/>
            </a:xfrm>
            <a:prstGeom prst="rect">
              <a:avLst/>
            </a:prstGeom>
            <a:solidFill>
              <a:srgbClr val="147BD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cap="all" baseline="0" dirty="0">
                  <a:latin typeface="Helvetica Condensed"/>
                </a:rPr>
                <a:t>Renewable ENERGY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D59D1F-A312-4424-9654-5328608FC740}"/>
                </a:ext>
              </a:extLst>
            </p:cNvPr>
            <p:cNvSpPr txBox="1"/>
            <p:nvPr/>
          </p:nvSpPr>
          <p:spPr>
            <a:xfrm>
              <a:off x="5448272" y="1558927"/>
              <a:ext cx="1447667" cy="642825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cap="all" baseline="0" dirty="0">
                  <a:latin typeface="Helvetica Condensed"/>
                </a:rPr>
                <a:t>DISTRIBUTED ENERGY RESOURCES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B35294-B18B-4802-A7F5-84C2E61E6579}"/>
                </a:ext>
              </a:extLst>
            </p:cNvPr>
            <p:cNvGrpSpPr/>
            <p:nvPr/>
          </p:nvGrpSpPr>
          <p:grpSpPr>
            <a:xfrm>
              <a:off x="7067683" y="1538981"/>
              <a:ext cx="1447667" cy="642823"/>
              <a:chOff x="5865918" y="180620"/>
              <a:chExt cx="1285650" cy="548638"/>
            </a:xfrm>
            <a:solidFill>
              <a:srgbClr val="5E97AF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AC0721-578D-40EC-A6BB-E3E25ECF6D9A}"/>
                  </a:ext>
                </a:extLst>
              </p:cNvPr>
              <p:cNvSpPr/>
              <p:nvPr/>
            </p:nvSpPr>
            <p:spPr>
              <a:xfrm>
                <a:off x="5865918" y="180620"/>
                <a:ext cx="1285650" cy="548638"/>
              </a:xfrm>
              <a:prstGeom prst="rect">
                <a:avLst/>
              </a:prstGeom>
              <a:grpFill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3D0C9C-8DA2-4065-B0B9-0493A4E4E52B}"/>
                  </a:ext>
                </a:extLst>
              </p:cNvPr>
              <p:cNvSpPr txBox="1"/>
              <p:nvPr/>
            </p:nvSpPr>
            <p:spPr>
              <a:xfrm>
                <a:off x="5865918" y="180620"/>
                <a:ext cx="1285650" cy="54863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48768" rIns="85344" bIns="48768" numCol="1" spcCol="1270" anchor="ctr" anchorCtr="0">
                <a:noAutofit/>
              </a:bodyPr>
              <a:lstStyle/>
              <a:p>
                <a:pPr marL="114300" lvl="1" indent="-114300" algn="ctr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None/>
                </a:pPr>
                <a:r>
                  <a:rPr lang="en-US" sz="1400" b="1" kern="1200" cap="all" baseline="0" dirty="0">
                    <a:latin typeface="Helvetica Condensed"/>
                  </a:rPr>
                  <a:t>RESIDENTIAL</a:t>
                </a:r>
                <a:endParaRPr lang="en-US" sz="1400" u="none" kern="1200" dirty="0">
                  <a:solidFill>
                    <a:srgbClr val="003B5C">
                      <a:hueOff val="0"/>
                      <a:satOff val="0"/>
                      <a:lumOff val="0"/>
                      <a:alphaOff val="0"/>
                    </a:srgbClr>
                  </a:solidFill>
                  <a:latin typeface="Helvetica Condensed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5D1B96-15B1-4849-8D2C-AE70D62EC988}"/>
                </a:ext>
              </a:extLst>
            </p:cNvPr>
            <p:cNvGrpSpPr/>
            <p:nvPr/>
          </p:nvGrpSpPr>
          <p:grpSpPr>
            <a:xfrm>
              <a:off x="576226" y="2246596"/>
              <a:ext cx="1444752" cy="3457118"/>
              <a:chOff x="576226" y="2246596"/>
              <a:chExt cx="1444752" cy="345711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79E197-9B0B-4D58-B889-E87131F1C2E2}"/>
                  </a:ext>
                </a:extLst>
              </p:cNvPr>
              <p:cNvSpPr txBox="1"/>
              <p:nvPr/>
            </p:nvSpPr>
            <p:spPr>
              <a:xfrm>
                <a:off x="576226" y="2246596"/>
                <a:ext cx="1444752" cy="3457118"/>
              </a:xfrm>
              <a:prstGeom prst="rect">
                <a:avLst/>
              </a:prstGeom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008" tIns="64008" rIns="85344" bIns="96012" numCol="1" spcCol="1270" anchor="t" anchorCtr="0">
                <a:noAutofit/>
              </a:bodyPr>
              <a:lstStyle/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Offshore Wind</a:t>
                </a:r>
              </a:p>
              <a:p>
                <a:pPr marL="114300" lvl="1" indent="-114300" defTabSz="622300">
                  <a:spcAft>
                    <a:spcPts val="200"/>
                  </a:spcAft>
                  <a:buFontTx/>
                  <a:buChar char="•"/>
                </a:pPr>
                <a:r>
                  <a:rPr lang="en-US" sz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TREC - Solar Registration</a:t>
                </a:r>
              </a:p>
              <a:p>
                <a:pPr marL="114300" lvl="1" indent="-114300" algn="l" defTabSz="622300" rtl="0">
                  <a:lnSpc>
                    <a:spcPct val="100000"/>
                  </a:lnSpc>
                  <a:spcBef>
                    <a:spcPct val="0"/>
                  </a:spcBef>
                  <a:spcAft>
                    <a:spcPts val="200"/>
                  </a:spcAft>
                  <a:buChar char="•"/>
                </a:pPr>
                <a:r>
                  <a:rPr lang="en-US" sz="1200" u="none" kern="1200" dirty="0">
                    <a:solidFill>
                      <a:srgbClr val="003B5C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Helvetica Condensed"/>
                  </a:rPr>
                  <a:t>Community Solar</a:t>
                </a:r>
              </a:p>
            </p:txBody>
          </p:sp>
          <p:pic>
            <p:nvPicPr>
              <p:cNvPr id="6" name="Graphic 5" descr="Sun">
                <a:extLst>
                  <a:ext uri="{FF2B5EF4-FFF2-40B4-BE49-F238E27FC236}">
                    <a16:creationId xmlns:a16="http://schemas.microsoft.com/office/drawing/2014/main" id="{231F3D0E-24D6-4D15-A9F9-F3097541E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41402" y="469775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630BF64-5887-4DBD-831F-3AC765C92F0C}"/>
                </a:ext>
              </a:extLst>
            </p:cNvPr>
            <p:cNvSpPr txBox="1"/>
            <p:nvPr/>
          </p:nvSpPr>
          <p:spPr>
            <a:xfrm>
              <a:off x="2206481" y="1538981"/>
              <a:ext cx="1447667" cy="642825"/>
            </a:xfrm>
            <a:prstGeom prst="rect">
              <a:avLst/>
            </a:prstGeom>
            <a:solidFill>
              <a:srgbClr val="77C19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Helvetica Condensed"/>
                </a:rPr>
                <a:t>SPECIALIZED ENERGY EFFICIENCY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1F66E3-550E-475E-B126-0B762F612599}"/>
                </a:ext>
              </a:extLst>
            </p:cNvPr>
            <p:cNvSpPr txBox="1"/>
            <p:nvPr/>
          </p:nvSpPr>
          <p:spPr>
            <a:xfrm>
              <a:off x="3830074" y="1538981"/>
              <a:ext cx="1444752" cy="642824"/>
            </a:xfrm>
            <a:prstGeom prst="rect">
              <a:avLst/>
            </a:prstGeom>
            <a:solidFill>
              <a:srgbClr val="006C8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cap="all" baseline="0" dirty="0">
                  <a:latin typeface="Helvetica Condensed"/>
                </a:rPr>
                <a:t>COMMERCIAL &amp; INDUSTRIAL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332137-AB11-408A-BCAF-833AD17E6D81}"/>
              </a:ext>
            </a:extLst>
          </p:cNvPr>
          <p:cNvSpPr txBox="1"/>
          <p:nvPr/>
        </p:nvSpPr>
        <p:spPr>
          <a:xfrm>
            <a:off x="5694949" y="5768505"/>
            <a:ext cx="285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* 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  <a:ea typeface="+mn-ea"/>
                <a:cs typeface="+mn-cs"/>
              </a:rPr>
              <a:t>coming</a:t>
            </a:r>
            <a:r>
              <a:rPr lang="en-US" sz="1200" i="1" dirty="0">
                <a:solidFill>
                  <a:srgbClr val="5E6167"/>
                </a:solidFill>
                <a:latin typeface="Helvetica Condensed"/>
              </a:rPr>
              <a:t> soon!</a:t>
            </a:r>
          </a:p>
        </p:txBody>
      </p:sp>
    </p:spTree>
    <p:extLst>
      <p:ext uri="{BB962C8B-B14F-4D97-AF65-F5344CB8AC3E}">
        <p14:creationId xmlns:p14="http://schemas.microsoft.com/office/powerpoint/2010/main" val="528284180"/>
      </p:ext>
    </p:extLst>
  </p:cSld>
  <p:clrMapOvr>
    <a:masterClrMapping/>
  </p:clrMapOvr>
  <p:transition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4D5FC-1B4F-4CD9-AFEC-8095129C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E6167"/>
                </a:solidFill>
              </a:rPr>
              <a:t>C&amp;I Programs</a:t>
            </a:r>
          </a:p>
        </p:txBody>
      </p:sp>
    </p:spTree>
    <p:extLst>
      <p:ext uri="{BB962C8B-B14F-4D97-AF65-F5344CB8AC3E}">
        <p14:creationId xmlns:p14="http://schemas.microsoft.com/office/powerpoint/2010/main" val="19712613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eta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Y20 Theme">
  <a:themeElements>
    <a:clrScheme name="NJB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9035"/>
      </a:accent1>
      <a:accent2>
        <a:srgbClr val="147BD1"/>
      </a:accent2>
      <a:accent3>
        <a:srgbClr val="EAAA00"/>
      </a:accent3>
      <a:accent4>
        <a:srgbClr val="006778"/>
      </a:accent4>
      <a:accent5>
        <a:srgbClr val="627D77"/>
      </a:accent5>
      <a:accent6>
        <a:srgbClr val="5E97AF"/>
      </a:accent6>
      <a:hlink>
        <a:srgbClr val="77C19A"/>
      </a:hlink>
      <a:folHlink>
        <a:srgbClr val="D0C88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0 Theme" id="{55ED3F0B-19AF-47C3-B22B-5768B1C2DEB1}" vid="{D4C0F298-8500-4B4D-A0A3-5E46FE122A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BBD897F9EAB40ABA042A9D01EDA02" ma:contentTypeVersion="15" ma:contentTypeDescription="Create a new document." ma:contentTypeScope="" ma:versionID="94a33778064220b4e25bdd1488b777b5">
  <xsd:schema xmlns:xsd="http://www.w3.org/2001/XMLSchema" xmlns:xs="http://www.w3.org/2001/XMLSchema" xmlns:p="http://schemas.microsoft.com/office/2006/metadata/properties" xmlns:ns1="http://schemas.microsoft.com/sharepoint/v3" xmlns:ns3="4119306e-12aa-493b-a004-f96e9603edcf" xmlns:ns4="340f0cb3-ee5a-42c9-859b-ef110a1b65d6" targetNamespace="http://schemas.microsoft.com/office/2006/metadata/properties" ma:root="true" ma:fieldsID="b085b7069e1dffdef09e7aa923970437" ns1:_="" ns3:_="" ns4:_="">
    <xsd:import namespace="http://schemas.microsoft.com/sharepoint/v3"/>
    <xsd:import namespace="4119306e-12aa-493b-a004-f96e9603edcf"/>
    <xsd:import namespace="340f0cb3-ee5a-42c9-859b-ef110a1b65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9306e-12aa-493b-a004-f96e9603e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0cb3-ee5a-42c9-859b-ef110a1b65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7C9EF-DFFC-4C27-972E-7DD7E1B354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D188F0-554F-46DF-9A50-48E1B01506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374952-5B00-4232-AD7B-5524B8D60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19306e-12aa-493b-a004-f96e9603edcf"/>
    <ds:schemaRef ds:uri="340f0cb3-ee5a-42c9-859b-ef110a1b6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39598</TotalTime>
  <Words>2585</Words>
  <Application>Microsoft Office PowerPoint</Application>
  <PresentationFormat>On-screen Show (4:3)</PresentationFormat>
  <Paragraphs>528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Unicode MS</vt:lpstr>
      <vt:lpstr>Calibri</vt:lpstr>
      <vt:lpstr>Calibri Light</vt:lpstr>
      <vt:lpstr>Georgia</vt:lpstr>
      <vt:lpstr>Helvetica Condensed</vt:lpstr>
      <vt:lpstr>Wingdings</vt:lpstr>
      <vt:lpstr>Presentation/Program overview</vt:lpstr>
      <vt:lpstr>Section Details</vt:lpstr>
      <vt:lpstr>1_Presentation/Program overview</vt:lpstr>
      <vt:lpstr>FY20 Theme</vt:lpstr>
      <vt:lpstr>PowerPoint Presentation</vt:lpstr>
      <vt:lpstr>Webinar Instruction Page</vt:lpstr>
      <vt:lpstr>NJCEP Background</vt:lpstr>
      <vt:lpstr>Programs to Meet Goals</vt:lpstr>
      <vt:lpstr>Program highlights</vt:lpstr>
      <vt:lpstr>Program Performance…</vt:lpstr>
      <vt:lpstr>…Brings Real-World Results</vt:lpstr>
      <vt:lpstr>NJCEP Portfolio of Programs</vt:lpstr>
      <vt:lpstr>C&amp;I Programs</vt:lpstr>
      <vt:lpstr>C&amp;I Portfolio of Programs</vt:lpstr>
      <vt:lpstr>Enhanced Incentives</vt:lpstr>
      <vt:lpstr>PowerPoint Presentation</vt:lpstr>
      <vt:lpstr>PowerPoint Presentation</vt:lpstr>
      <vt:lpstr>C&amp;I Portfolio of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Install: Be a Contractor </vt:lpstr>
      <vt:lpstr>PowerPoint Presentation</vt:lpstr>
      <vt:lpstr>PowerPoint Presentation</vt:lpstr>
      <vt:lpstr>C&amp;I Portfolio of Programs</vt:lpstr>
      <vt:lpstr>PowerPoint Presentation</vt:lpstr>
      <vt:lpstr>PowerPoint Presentation</vt:lpstr>
      <vt:lpstr>C&amp;I Portfolio of Programs</vt:lpstr>
      <vt:lpstr>PowerPoint Presentation</vt:lpstr>
      <vt:lpstr>PowerPoint Presentation</vt:lpstr>
      <vt:lpstr>RESIDENTIAL PROGRAMS</vt:lpstr>
      <vt:lpstr>Residential Portfolio of Programs</vt:lpstr>
      <vt:lpstr>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Jersey’s  Clean Energy Program</dc:title>
  <dc:creator>Erin Ramsden</dc:creator>
  <cp:lastModifiedBy>O'Donnell, Anthony</cp:lastModifiedBy>
  <cp:revision>1989</cp:revision>
  <cp:lastPrinted>2020-01-09T20:50:24Z</cp:lastPrinted>
  <dcterms:created xsi:type="dcterms:W3CDTF">2014-01-12T07:56:39Z</dcterms:created>
  <dcterms:modified xsi:type="dcterms:W3CDTF">2020-10-22T16:13:50Z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0x010100260BBD897F9EAB40ABA042A9D01EDA02</vt:lpwstr>
  </property>
</Properties>
</file>